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49"/>
  </p:notesMasterIdLst>
  <p:sldIdLst>
    <p:sldId id="256" r:id="rId2"/>
    <p:sldId id="324" r:id="rId3"/>
    <p:sldId id="325" r:id="rId4"/>
    <p:sldId id="326" r:id="rId5"/>
    <p:sldId id="327" r:id="rId6"/>
    <p:sldId id="328" r:id="rId7"/>
    <p:sldId id="329" r:id="rId8"/>
    <p:sldId id="330" r:id="rId9"/>
    <p:sldId id="331" r:id="rId10"/>
    <p:sldId id="332" r:id="rId11"/>
    <p:sldId id="333" r:id="rId12"/>
    <p:sldId id="334" r:id="rId13"/>
    <p:sldId id="335" r:id="rId14"/>
    <p:sldId id="336" r:id="rId15"/>
    <p:sldId id="337" r:id="rId16"/>
    <p:sldId id="338" r:id="rId17"/>
    <p:sldId id="339" r:id="rId18"/>
    <p:sldId id="340" r:id="rId19"/>
    <p:sldId id="341" r:id="rId20"/>
    <p:sldId id="342" r:id="rId21"/>
    <p:sldId id="343" r:id="rId22"/>
    <p:sldId id="344" r:id="rId23"/>
    <p:sldId id="345" r:id="rId24"/>
    <p:sldId id="346" r:id="rId25"/>
    <p:sldId id="347" r:id="rId26"/>
    <p:sldId id="348" r:id="rId27"/>
    <p:sldId id="349" r:id="rId28"/>
    <p:sldId id="350" r:id="rId29"/>
    <p:sldId id="351" r:id="rId30"/>
    <p:sldId id="352" r:id="rId31"/>
    <p:sldId id="353" r:id="rId32"/>
    <p:sldId id="354" r:id="rId33"/>
    <p:sldId id="355" r:id="rId34"/>
    <p:sldId id="356" r:id="rId35"/>
    <p:sldId id="357" r:id="rId36"/>
    <p:sldId id="358" r:id="rId37"/>
    <p:sldId id="359" r:id="rId38"/>
    <p:sldId id="360" r:id="rId39"/>
    <p:sldId id="361" r:id="rId40"/>
    <p:sldId id="362" r:id="rId41"/>
    <p:sldId id="363" r:id="rId42"/>
    <p:sldId id="364" r:id="rId43"/>
    <p:sldId id="365" r:id="rId44"/>
    <p:sldId id="366" r:id="rId45"/>
    <p:sldId id="367" r:id="rId46"/>
    <p:sldId id="368" r:id="rId47"/>
    <p:sldId id="369" r:id="rId48"/>
  </p:sldIdLst>
  <p:sldSz cx="9144000" cy="5143500" type="screen16x9"/>
  <p:notesSz cx="6858000" cy="9144000"/>
  <p:embeddedFontLst>
    <p:embeddedFont>
      <p:font typeface="Consolas" panose="020B0609020204030204" pitchFamily="49" charset="0"/>
      <p:regular r:id="rId50"/>
      <p:bold r:id="rId51"/>
      <p:italic r:id="rId52"/>
      <p:boldItalic r:id="rId53"/>
    </p:embeddedFont>
    <p:embeddedFont>
      <p:font typeface="Helvetica" panose="020B0604020202020204" pitchFamily="34" charset="0"/>
      <p:regular r:id="rId54"/>
      <p:bold r:id="rId55"/>
      <p:italic r:id="rId56"/>
      <p:boldItalic r:id="rId57"/>
    </p:embeddedFont>
    <p:embeddedFont>
      <p:font typeface="Calibri" panose="020F0502020204030204" pitchFamily="34" charset="0"/>
      <p:regular r:id="rId58"/>
      <p:bold r:id="rId59"/>
      <p:italic r:id="rId60"/>
      <p:boldItalic r:id="rId61"/>
    </p:embeddedFont>
    <p:embeddedFont>
      <p:font typeface="Segoe UI Semilight" panose="020B0402040204020203" pitchFamily="34" charset="0"/>
      <p:regular r:id="rId62"/>
      <p:italic r:id="rId63"/>
    </p:embeddedFont>
    <p:embeddedFont>
      <p:font typeface="Segoe UI" panose="020B0502040204020203" pitchFamily="34" charset="0"/>
      <p:regular r:id="rId64"/>
      <p:bold r:id="rId65"/>
      <p:italic r:id="rId66"/>
      <p:boldItalic r:id="rId67"/>
    </p:embeddedFont>
    <p:embeddedFont>
      <p:font typeface="Segoe UI Semibold" panose="020B0702040204020203" pitchFamily="34" charset="0"/>
      <p:bold r:id="rId68"/>
      <p:boldItalic r:id="rId69"/>
    </p:embeddedFont>
    <p:embeddedFont>
      <p:font typeface="Roboto" panose="020B0604020202020204" charset="0"/>
      <p:regular r:id="rId70"/>
      <p:bold r:id="rId71"/>
      <p:italic r:id="rId72"/>
      <p:boldItalic r:id="rId73"/>
    </p:embeddedFont>
    <p:embeddedFont>
      <p:font typeface="Roboto Condensed" panose="020B0604020202020204"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tonio Garcia Aprea" initials="" lastIdx="3" clrIdx="0"/>
  <p:cmAuthor id="1" name="David Siegel"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8220" autoAdjust="0"/>
  </p:normalViewPr>
  <p:slideViewPr>
    <p:cSldViewPr snapToGrid="0" snapToObjects="1">
      <p:cViewPr varScale="1">
        <p:scale>
          <a:sx n="89" d="100"/>
          <a:sy n="89" d="100"/>
        </p:scale>
        <p:origin x="5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font" Target="fonts/font19.fntdata"/><Relationship Id="rId76" Type="http://schemas.openxmlformats.org/officeDocument/2006/relationships/font" Target="fonts/font27.fntdata"/><Relationship Id="rId7" Type="http://schemas.openxmlformats.org/officeDocument/2006/relationships/slide" Target="slides/slide6.xml"/><Relationship Id="rId71"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font" Target="fonts/font25.fntdata"/><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2.fntdata"/><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font" Target="fonts/font28.fntdata"/><Relationship Id="rId8" Type="http://schemas.openxmlformats.org/officeDocument/2006/relationships/slide" Target="slides/slide7.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83"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9.jpeg>
</file>

<file path=ppt/media/image2.png>
</file>

<file path=ppt/media/image21.png>
</file>

<file path=ppt/media/image22.jpeg>
</file>

<file path=ppt/media/image23.png>
</file>

<file path=ppt/media/image24.png>
</file>

<file path=ppt/media/image25.png>
</file>

<file path=ppt/media/image27.png>
</file>

<file path=ppt/media/image28.png>
</file>

<file path=ppt/media/image29.png>
</file>

<file path=ppt/media/image3.png>
</file>

<file path=ppt/media/image30.tiff>
</file>

<file path=ppt/media/image31.jpeg>
</file>

<file path=ppt/media/image32.jpeg>
</file>

<file path=ppt/media/image33.png>
</file>

<file path=ppt/media/image34.png>
</file>

<file path=ppt/media/image35.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Shape 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 name="Shape 3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13</a:t>
            </a:fld>
            <a:endParaRPr lang="en-US"/>
          </a:p>
        </p:txBody>
      </p:sp>
    </p:spTree>
    <p:extLst>
      <p:ext uri="{BB962C8B-B14F-4D97-AF65-F5344CB8AC3E}">
        <p14:creationId xmlns:p14="http://schemas.microsoft.com/office/powerpoint/2010/main" val="12467579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11/26/2017 12:28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2444335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Including the Free</a:t>
            </a:r>
            <a:r>
              <a:rPr lang="en-US" baseline="0" dirty="0"/>
              <a:t> Community Edition</a:t>
            </a: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15</a:t>
            </a:fld>
            <a:endParaRPr lang="en-US"/>
          </a:p>
        </p:txBody>
      </p:sp>
    </p:spTree>
    <p:extLst>
      <p:ext uri="{BB962C8B-B14F-4D97-AF65-F5344CB8AC3E}">
        <p14:creationId xmlns:p14="http://schemas.microsoft.com/office/powerpoint/2010/main" val="23948648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16</a:t>
            </a:fld>
            <a:endParaRPr lang="en-US"/>
          </a:p>
        </p:txBody>
      </p:sp>
    </p:spTree>
    <p:extLst>
      <p:ext uri="{BB962C8B-B14F-4D97-AF65-F5344CB8AC3E}">
        <p14:creationId xmlns:p14="http://schemas.microsoft.com/office/powerpoint/2010/main" val="2018344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17</a:t>
            </a:fld>
            <a:endParaRPr lang="en-US"/>
          </a:p>
        </p:txBody>
      </p:sp>
    </p:spTree>
    <p:extLst>
      <p:ext uri="{BB962C8B-B14F-4D97-AF65-F5344CB8AC3E}">
        <p14:creationId xmlns:p14="http://schemas.microsoft.com/office/powerpoint/2010/main" val="38850144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20</a:t>
            </a:fld>
            <a:endParaRPr lang="es-ES" dirty="0"/>
          </a:p>
        </p:txBody>
      </p:sp>
    </p:spTree>
    <p:extLst>
      <p:ext uri="{BB962C8B-B14F-4D97-AF65-F5344CB8AC3E}">
        <p14:creationId xmlns:p14="http://schemas.microsoft.com/office/powerpoint/2010/main" val="11063242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21</a:t>
            </a:fld>
            <a:endParaRPr lang="en-US"/>
          </a:p>
        </p:txBody>
      </p:sp>
    </p:spTree>
    <p:extLst>
      <p:ext uri="{BB962C8B-B14F-4D97-AF65-F5344CB8AC3E}">
        <p14:creationId xmlns:p14="http://schemas.microsoft.com/office/powerpoint/2010/main" val="10790521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11/26/2017 12:28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41146537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The same is true for Android as well.</a:t>
            </a:r>
          </a:p>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11/26/2017 12:28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14052218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Coming up next is bubbles</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11/26/2017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val="3907696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11/26/2017 12:28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058208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5F505D34-7AD9-42E8-940C-7F52804268A5}" type="slidenum">
              <a:rPr lang="es-ES" smtClean="0"/>
              <a:t>25</a:t>
            </a:fld>
            <a:endParaRPr lang="es-ES" dirty="0"/>
          </a:p>
        </p:txBody>
      </p:sp>
    </p:spTree>
    <p:extLst>
      <p:ext uri="{BB962C8B-B14F-4D97-AF65-F5344CB8AC3E}">
        <p14:creationId xmlns:p14="http://schemas.microsoft.com/office/powerpoint/2010/main" val="1369039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87205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30</a:t>
            </a:fld>
            <a:endParaRPr lang="en-US"/>
          </a:p>
        </p:txBody>
      </p:sp>
    </p:spTree>
    <p:extLst>
      <p:ext uri="{BB962C8B-B14F-4D97-AF65-F5344CB8AC3E}">
        <p14:creationId xmlns:p14="http://schemas.microsoft.com/office/powerpoint/2010/main" val="11713393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Inside of a page</a:t>
            </a:r>
            <a:r>
              <a:rPr lang="en-US" baseline="0" dirty="0"/>
              <a:t> are layouts</a:t>
            </a:r>
          </a:p>
          <a:p>
            <a:r>
              <a:rPr lang="en-US" baseline="0" dirty="0"/>
              <a:t>A lot of options from something simple like a stack panel to complex and powerful grids</a:t>
            </a:r>
          </a:p>
          <a:p>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31</a:t>
            </a:fld>
            <a:endParaRPr lang="en-US"/>
          </a:p>
        </p:txBody>
      </p:sp>
    </p:spTree>
    <p:extLst>
      <p:ext uri="{BB962C8B-B14F-4D97-AF65-F5344CB8AC3E}">
        <p14:creationId xmlns:p14="http://schemas.microsoft.com/office/powerpoint/2010/main" val="39697681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have more than 40 controls, layouts, and pages to mix and match from.</a:t>
            </a:r>
          </a:p>
          <a:p>
            <a:r>
              <a:rPr lang="en-US" dirty="0"/>
              <a:t>These are all of the controls you have out of the box, you can</a:t>
            </a:r>
            <a:r>
              <a:rPr lang="en-US" baseline="0" dirty="0"/>
              <a:t> of course create your own.</a:t>
            </a:r>
          </a:p>
          <a:p>
            <a:r>
              <a:rPr lang="en-US" baseline="0" dirty="0"/>
              <a:t>What is unique is you get the native control and have access to it.</a:t>
            </a:r>
          </a:p>
          <a:p>
            <a:r>
              <a:rPr lang="en-US" baseline="0" dirty="0"/>
              <a:t>Consider an Entry Field</a:t>
            </a:r>
          </a:p>
          <a:p>
            <a:r>
              <a:rPr lang="en-US" baseline="0" dirty="0"/>
              <a:t>On iOS it is mapped to </a:t>
            </a:r>
            <a:r>
              <a:rPr lang="en-US" baseline="0" dirty="0" err="1"/>
              <a:t>UITextField</a:t>
            </a:r>
            <a:endParaRPr lang="en-US" baseline="0" dirty="0"/>
          </a:p>
          <a:p>
            <a:r>
              <a:rPr lang="en-US" baseline="0" dirty="0"/>
              <a:t>Android it is </a:t>
            </a:r>
            <a:r>
              <a:rPr lang="en-US" baseline="0" dirty="0" err="1"/>
              <a:t>EditText</a:t>
            </a:r>
            <a:endParaRPr lang="en-US" baseline="0" dirty="0"/>
          </a:p>
          <a:p>
            <a:r>
              <a:rPr lang="en-US" baseline="0" dirty="0"/>
              <a:t>Windows </a:t>
            </a:r>
            <a:r>
              <a:rPr lang="en-US" baseline="0" dirty="0" err="1"/>
              <a:t>Phoen</a:t>
            </a:r>
            <a:r>
              <a:rPr lang="en-US" baseline="0" dirty="0"/>
              <a:t> it is a </a:t>
            </a:r>
            <a:r>
              <a:rPr lang="en-US" baseline="0" dirty="0" err="1"/>
              <a:t>TextBox</a:t>
            </a:r>
            <a:endParaRPr lang="en-US" dirty="0"/>
          </a:p>
        </p:txBody>
      </p:sp>
      <p:sp>
        <p:nvSpPr>
          <p:cNvPr id="4" name="Slide Number Placeholder 3"/>
          <p:cNvSpPr>
            <a:spLocks noGrp="1"/>
          </p:cNvSpPr>
          <p:nvPr>
            <p:ph type="sldNum" sz="quarter" idx="10"/>
          </p:nvPr>
        </p:nvSpPr>
        <p:spPr/>
        <p:txBody>
          <a:bodyPr/>
          <a:lstStyle/>
          <a:p>
            <a:fld id="{9A022845-941E-7C42-8070-12AD873FCE1E}" type="slidenum">
              <a:rPr lang="en-US" smtClean="0"/>
              <a:t>32</a:t>
            </a:fld>
            <a:endParaRPr lang="en-US"/>
          </a:p>
        </p:txBody>
      </p:sp>
    </p:spTree>
    <p:extLst>
      <p:ext uri="{BB962C8B-B14F-4D97-AF65-F5344CB8AC3E}">
        <p14:creationId xmlns:p14="http://schemas.microsoft.com/office/powerpoint/2010/main" val="25825345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11/26/2017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24211875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11/26/2017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42</a:t>
            </a:fld>
            <a:endParaRPr lang="en-US" dirty="0">
              <a:solidFill>
                <a:prstClr val="black"/>
              </a:solidFill>
            </a:endParaRPr>
          </a:p>
        </p:txBody>
      </p:sp>
    </p:spTree>
    <p:extLst>
      <p:ext uri="{BB962C8B-B14F-4D97-AF65-F5344CB8AC3E}">
        <p14:creationId xmlns:p14="http://schemas.microsoft.com/office/powerpoint/2010/main" val="4399957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11/26/2017</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43</a:t>
            </a:fld>
            <a:endParaRPr lang="en-US" dirty="0">
              <a:solidFill>
                <a:prstClr val="black"/>
              </a:solidFill>
            </a:endParaRPr>
          </a:p>
        </p:txBody>
      </p:sp>
    </p:spTree>
    <p:extLst>
      <p:ext uri="{BB962C8B-B14F-4D97-AF65-F5344CB8AC3E}">
        <p14:creationId xmlns:p14="http://schemas.microsoft.com/office/powerpoint/2010/main" val="35936528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476996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 name="Shape 6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79953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6</a:t>
            </a:fld>
            <a:endParaRPr lang="es-ES"/>
          </a:p>
        </p:txBody>
      </p:sp>
    </p:spTree>
    <p:extLst>
      <p:ext uri="{BB962C8B-B14F-4D97-AF65-F5344CB8AC3E}">
        <p14:creationId xmlns:p14="http://schemas.microsoft.com/office/powerpoint/2010/main" val="1338381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7</a:t>
            </a:fld>
            <a:endParaRPr lang="es-ES"/>
          </a:p>
        </p:txBody>
      </p:sp>
    </p:spTree>
    <p:extLst>
      <p:ext uri="{BB962C8B-B14F-4D97-AF65-F5344CB8AC3E}">
        <p14:creationId xmlns:p14="http://schemas.microsoft.com/office/powerpoint/2010/main" val="3230587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7B2E3C7-4DED-451B-AD6F-BFB932FF2CAD}" type="slidenum">
              <a:rPr lang="es-ES" smtClean="0"/>
              <a:t>8</a:t>
            </a:fld>
            <a:endParaRPr lang="es-ES"/>
          </a:p>
        </p:txBody>
      </p:sp>
    </p:spTree>
    <p:extLst>
      <p:ext uri="{BB962C8B-B14F-4D97-AF65-F5344CB8AC3E}">
        <p14:creationId xmlns:p14="http://schemas.microsoft.com/office/powerpoint/2010/main" val="1407514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9</a:t>
            </a:fld>
            <a:endParaRPr lang="en-US"/>
          </a:p>
        </p:txBody>
      </p:sp>
    </p:spTree>
    <p:extLst>
      <p:ext uri="{BB962C8B-B14F-4D97-AF65-F5344CB8AC3E}">
        <p14:creationId xmlns:p14="http://schemas.microsoft.com/office/powerpoint/2010/main" val="228223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10</a:t>
            </a:fld>
            <a:endParaRPr lang="en-US"/>
          </a:p>
        </p:txBody>
      </p:sp>
    </p:spTree>
    <p:extLst>
      <p:ext uri="{BB962C8B-B14F-4D97-AF65-F5344CB8AC3E}">
        <p14:creationId xmlns:p14="http://schemas.microsoft.com/office/powerpoint/2010/main" val="23421814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11/26/2017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2669935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Build 2015</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11/26/2017 12:28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556077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‹Nº›</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1" y="891881"/>
            <a:ext cx="4033911" cy="1404744"/>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1"/>
            <a:ext cx="4033911" cy="1404744"/>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6003411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hree Thing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32600" y="2796475"/>
            <a:ext cx="3069300" cy="717900"/>
          </a:xfrm>
          <a:prstGeom prst="rect">
            <a:avLst/>
          </a:prstGeom>
        </p:spPr>
        <p:txBody>
          <a:bodyPr wrap="square" lIns="91425" tIns="91425" rIns="91425" bIns="91425" anchor="b" anchorCtr="0"/>
          <a:lstStyle>
            <a:lvl1pPr lvl="0" algn="ctr" rtl="0">
              <a:spcBef>
                <a:spcPts val="0"/>
              </a:spcBef>
              <a:buSzPct val="100000"/>
              <a:buFont typeface="Roboto"/>
              <a:defRPr sz="1600">
                <a:latin typeface="Roboto"/>
                <a:ea typeface="Roboto"/>
                <a:cs typeface="Roboto"/>
                <a:sym typeface="Roboto"/>
              </a:defRPr>
            </a:lvl1pPr>
            <a:lvl2pPr lvl="1" algn="ctr" rtl="0">
              <a:spcBef>
                <a:spcPts val="0"/>
              </a:spcBef>
              <a:buSzPct val="100000"/>
              <a:defRPr sz="4200"/>
            </a:lvl2pPr>
            <a:lvl3pPr lvl="2" algn="ctr" rtl="0">
              <a:spcBef>
                <a:spcPts val="0"/>
              </a:spcBef>
              <a:buSzPct val="100000"/>
              <a:defRPr sz="4200"/>
            </a:lvl3pPr>
            <a:lvl4pPr lvl="3" algn="ctr" rtl="0">
              <a:spcBef>
                <a:spcPts val="0"/>
              </a:spcBef>
              <a:buSzPct val="100000"/>
              <a:defRPr sz="4200"/>
            </a:lvl4pPr>
            <a:lvl5pPr lvl="4" algn="ctr" rtl="0">
              <a:spcBef>
                <a:spcPts val="0"/>
              </a:spcBef>
              <a:buSzPct val="100000"/>
              <a:defRPr sz="4200"/>
            </a:lvl5pPr>
            <a:lvl6pPr lvl="5" algn="ctr" rtl="0">
              <a:spcBef>
                <a:spcPts val="0"/>
              </a:spcBef>
              <a:buSzPct val="100000"/>
              <a:defRPr sz="4200"/>
            </a:lvl6pPr>
            <a:lvl7pPr lvl="6" algn="ctr" rtl="0">
              <a:spcBef>
                <a:spcPts val="0"/>
              </a:spcBef>
              <a:buSzPct val="100000"/>
              <a:defRPr sz="4200"/>
            </a:lvl7pPr>
            <a:lvl8pPr lvl="7" algn="ctr" rtl="0">
              <a:spcBef>
                <a:spcPts val="0"/>
              </a:spcBef>
              <a:buSzPct val="100000"/>
              <a:defRPr sz="4200"/>
            </a:lvl8pPr>
            <a:lvl9pPr lvl="8" algn="ctr" rtl="0">
              <a:spcBef>
                <a:spcPts val="0"/>
              </a:spcBef>
              <a:buSzPct val="100000"/>
              <a:defRPr sz="4200"/>
            </a:lvl9pPr>
          </a:lstStyle>
          <a:p>
            <a:endParaRPr/>
          </a:p>
        </p:txBody>
      </p:sp>
      <p:sp>
        <p:nvSpPr>
          <p:cNvPr id="26" name="Shape 26"/>
          <p:cNvSpPr txBox="1">
            <a:spLocks noGrp="1"/>
          </p:cNvSpPr>
          <p:nvPr>
            <p:ph type="subTitle" idx="1"/>
          </p:nvPr>
        </p:nvSpPr>
        <p:spPr>
          <a:xfrm>
            <a:off x="294000" y="3434550"/>
            <a:ext cx="3346500" cy="634800"/>
          </a:xfrm>
          <a:prstGeom prst="rect">
            <a:avLst/>
          </a:prstGeom>
        </p:spPr>
        <p:txBody>
          <a:bodyPr wrap="square" lIns="91425" tIns="91425" rIns="91425" bIns="91425" anchor="t" anchorCtr="0"/>
          <a:lstStyle>
            <a:lvl1pPr lvl="0" algn="ctr" rtl="0">
              <a:lnSpc>
                <a:spcPct val="100000"/>
              </a:lnSpc>
              <a:spcBef>
                <a:spcPts val="0"/>
              </a:spcBef>
              <a:spcAft>
                <a:spcPts val="0"/>
              </a:spcAft>
              <a:buSzPct val="100000"/>
              <a:buFont typeface="Roboto"/>
              <a:buNone/>
              <a:defRPr sz="1200">
                <a:latin typeface="Roboto"/>
                <a:ea typeface="Roboto"/>
                <a:cs typeface="Roboto"/>
                <a:sym typeface="Roboto"/>
              </a:defRPr>
            </a:lvl1pPr>
            <a:lvl2pPr lvl="1" algn="ctr" rtl="0">
              <a:lnSpc>
                <a:spcPct val="100000"/>
              </a:lnSpc>
              <a:spcBef>
                <a:spcPts val="0"/>
              </a:spcBef>
              <a:spcAft>
                <a:spcPts val="0"/>
              </a:spcAft>
              <a:buSzPct val="100000"/>
              <a:buFont typeface="Roboto"/>
              <a:buNone/>
              <a:defRPr sz="1200">
                <a:latin typeface="Roboto"/>
                <a:ea typeface="Roboto"/>
                <a:cs typeface="Roboto"/>
                <a:sym typeface="Roboto"/>
              </a:defRPr>
            </a:lvl2pPr>
            <a:lvl3pPr lvl="2" algn="ctr" rtl="0">
              <a:lnSpc>
                <a:spcPct val="100000"/>
              </a:lnSpc>
              <a:spcBef>
                <a:spcPts val="0"/>
              </a:spcBef>
              <a:spcAft>
                <a:spcPts val="0"/>
              </a:spcAft>
              <a:buSzPct val="100000"/>
              <a:buFont typeface="Roboto"/>
              <a:buNone/>
              <a:defRPr sz="1200">
                <a:latin typeface="Roboto"/>
                <a:ea typeface="Roboto"/>
                <a:cs typeface="Roboto"/>
                <a:sym typeface="Roboto"/>
              </a:defRPr>
            </a:lvl3pPr>
            <a:lvl4pPr lvl="3" algn="ctr" rtl="0">
              <a:lnSpc>
                <a:spcPct val="100000"/>
              </a:lnSpc>
              <a:spcBef>
                <a:spcPts val="0"/>
              </a:spcBef>
              <a:spcAft>
                <a:spcPts val="0"/>
              </a:spcAft>
              <a:buSzPct val="100000"/>
              <a:buFont typeface="Roboto"/>
              <a:buNone/>
              <a:defRPr sz="1200">
                <a:latin typeface="Roboto"/>
                <a:ea typeface="Roboto"/>
                <a:cs typeface="Roboto"/>
                <a:sym typeface="Roboto"/>
              </a:defRPr>
            </a:lvl4pPr>
            <a:lvl5pPr lvl="4" algn="ctr" rtl="0">
              <a:lnSpc>
                <a:spcPct val="100000"/>
              </a:lnSpc>
              <a:spcBef>
                <a:spcPts val="0"/>
              </a:spcBef>
              <a:spcAft>
                <a:spcPts val="0"/>
              </a:spcAft>
              <a:buSzPct val="100000"/>
              <a:buFont typeface="Roboto"/>
              <a:buNone/>
              <a:defRPr sz="1200">
                <a:latin typeface="Roboto"/>
                <a:ea typeface="Roboto"/>
                <a:cs typeface="Roboto"/>
                <a:sym typeface="Roboto"/>
              </a:defRPr>
            </a:lvl5pPr>
            <a:lvl6pPr lvl="5" algn="ctr" rtl="0">
              <a:lnSpc>
                <a:spcPct val="100000"/>
              </a:lnSpc>
              <a:spcBef>
                <a:spcPts val="0"/>
              </a:spcBef>
              <a:spcAft>
                <a:spcPts val="0"/>
              </a:spcAft>
              <a:buSzPct val="100000"/>
              <a:buFont typeface="Roboto"/>
              <a:buNone/>
              <a:defRPr sz="1200">
                <a:latin typeface="Roboto"/>
                <a:ea typeface="Roboto"/>
                <a:cs typeface="Roboto"/>
                <a:sym typeface="Roboto"/>
              </a:defRPr>
            </a:lvl6pPr>
            <a:lvl7pPr lvl="6" algn="ctr" rtl="0">
              <a:lnSpc>
                <a:spcPct val="100000"/>
              </a:lnSpc>
              <a:spcBef>
                <a:spcPts val="0"/>
              </a:spcBef>
              <a:spcAft>
                <a:spcPts val="0"/>
              </a:spcAft>
              <a:buSzPct val="100000"/>
              <a:buFont typeface="Roboto"/>
              <a:buNone/>
              <a:defRPr sz="1200">
                <a:latin typeface="Roboto"/>
                <a:ea typeface="Roboto"/>
                <a:cs typeface="Roboto"/>
                <a:sym typeface="Roboto"/>
              </a:defRPr>
            </a:lvl7pPr>
            <a:lvl8pPr lvl="7" algn="ctr" rtl="0">
              <a:lnSpc>
                <a:spcPct val="100000"/>
              </a:lnSpc>
              <a:spcBef>
                <a:spcPts val="0"/>
              </a:spcBef>
              <a:spcAft>
                <a:spcPts val="0"/>
              </a:spcAft>
              <a:buSzPct val="100000"/>
              <a:buFont typeface="Roboto"/>
              <a:buNone/>
              <a:defRPr sz="1200">
                <a:latin typeface="Roboto"/>
                <a:ea typeface="Roboto"/>
                <a:cs typeface="Roboto"/>
                <a:sym typeface="Roboto"/>
              </a:defRPr>
            </a:lvl8pPr>
            <a:lvl9pPr lvl="8" algn="ctr" rtl="0">
              <a:lnSpc>
                <a:spcPct val="100000"/>
              </a:lnSpc>
              <a:spcBef>
                <a:spcPts val="0"/>
              </a:spcBef>
              <a:spcAft>
                <a:spcPts val="0"/>
              </a:spcAft>
              <a:buSzPct val="100000"/>
              <a:buFont typeface="Roboto"/>
              <a:buNone/>
              <a:defRPr sz="1200">
                <a:latin typeface="Roboto"/>
                <a:ea typeface="Roboto"/>
                <a:cs typeface="Roboto"/>
                <a:sym typeface="Roboto"/>
              </a:defRPr>
            </a:lvl9pPr>
          </a:lstStyle>
          <a:p>
            <a:endParaRPr/>
          </a:p>
        </p:txBody>
      </p:sp>
      <p:sp>
        <p:nvSpPr>
          <p:cNvPr id="27" name="Shape 27"/>
          <p:cNvSpPr/>
          <p:nvPr/>
        </p:nvSpPr>
        <p:spPr>
          <a:xfrm>
            <a:off x="1021188" y="1120800"/>
            <a:ext cx="1892100" cy="18921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 name="Shape 28"/>
          <p:cNvSpPr/>
          <p:nvPr/>
        </p:nvSpPr>
        <p:spPr>
          <a:xfrm>
            <a:off x="3625950" y="1120800"/>
            <a:ext cx="1892100" cy="18921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 name="Shape 29"/>
          <p:cNvSpPr/>
          <p:nvPr/>
        </p:nvSpPr>
        <p:spPr>
          <a:xfrm>
            <a:off x="6230713" y="1120800"/>
            <a:ext cx="1892100" cy="18921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30"/>
        <p:cNvGrpSpPr/>
        <p:nvPr/>
      </p:nvGrpSpPr>
      <p:grpSpPr>
        <a:xfrm>
          <a:off x="0" y="0"/>
          <a:ext cx="0" cy="0"/>
          <a:chOff x="0" y="0"/>
          <a:chExt cx="0" cy="0"/>
        </a:xfrm>
      </p:grpSpPr>
      <p:sp>
        <p:nvSpPr>
          <p:cNvPr id="31" name="Shape 3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‹Nº›</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115310" y="891883"/>
            <a:ext cx="5826763" cy="1704411"/>
          </a:xfrm>
        </p:spPr>
        <p:txBody>
          <a:bodyPr wrap="square">
            <a:spAutoFit/>
          </a:bodyPr>
          <a:lstStyle>
            <a:lvl1pPr marL="0" indent="0">
              <a:buNone/>
              <a:defRPr baseline="0">
                <a:solidFill>
                  <a:srgbClr val="0A79D2"/>
                </a:solidFill>
              </a:defRPr>
            </a:lvl1pPr>
            <a:lvl2pPr marL="252060" marR="0" indent="0" algn="l" defTabSz="685775" rtl="0" eaLnBrk="1" fontAlgn="auto" latinLnBrk="0" hangingPunct="1">
              <a:lnSpc>
                <a:spcPct val="90000"/>
              </a:lnSpc>
              <a:spcBef>
                <a:spcPct val="20000"/>
              </a:spcBef>
              <a:spcAft>
                <a:spcPts val="0"/>
              </a:spcAft>
              <a:buClrTx/>
              <a:buSzPct val="90000"/>
              <a:buFont typeface="Arial" pitchFamily="34" charset="0"/>
              <a:buNone/>
              <a:tabLst/>
              <a:defRPr lang="en-US" sz="1765" kern="1200" spc="0" baseline="0" dirty="0" smtClean="0">
                <a:gradFill>
                  <a:gsLst>
                    <a:gs pos="1250">
                      <a:schemeClr val="tx1"/>
                    </a:gs>
                    <a:gs pos="100000">
                      <a:schemeClr val="tx1"/>
                    </a:gs>
                  </a:gsLst>
                  <a:lin ang="5400000" scaled="0"/>
                </a:gradFill>
                <a:latin typeface="+mn-lt"/>
                <a:ea typeface="+mn-ea"/>
                <a:cs typeface="+mn-cs"/>
              </a:defRPr>
            </a:lvl2pPr>
            <a:lvl3pPr marL="420101" marR="0" indent="0" algn="l" defTabSz="685775" rtl="0" eaLnBrk="1" fontAlgn="auto" latinLnBrk="0" hangingPunct="1">
              <a:lnSpc>
                <a:spcPct val="90000"/>
              </a:lnSpc>
              <a:spcBef>
                <a:spcPct val="20000"/>
              </a:spcBef>
              <a:spcAft>
                <a:spcPts val="0"/>
              </a:spcAft>
              <a:buClrTx/>
              <a:buSzPct val="90000"/>
              <a:buFont typeface="Arial" pitchFamily="34" charset="0"/>
              <a:buNone/>
              <a:tabLst/>
              <a:defRPr lang="en-US" sz="1471" kern="1200" spc="0" baseline="0" dirty="0" smtClean="0">
                <a:gradFill>
                  <a:gsLst>
                    <a:gs pos="1250">
                      <a:schemeClr val="tx1"/>
                    </a:gs>
                    <a:gs pos="100000">
                      <a:schemeClr val="tx1"/>
                    </a:gs>
                  </a:gsLst>
                  <a:lin ang="5400000" scaled="0"/>
                </a:gradFill>
                <a:latin typeface="+mn-lt"/>
                <a:ea typeface="+mn-ea"/>
                <a:cs typeface="+mn-cs"/>
              </a:defRPr>
            </a:lvl3pPr>
            <a:lvl4pPr marL="588140" marR="0" indent="0" algn="l" defTabSz="685775" rtl="0" eaLnBrk="1" fontAlgn="auto" latinLnBrk="0" hangingPunct="1">
              <a:lnSpc>
                <a:spcPct val="90000"/>
              </a:lnSpc>
              <a:spcBef>
                <a:spcPct val="20000"/>
              </a:spcBef>
              <a:spcAft>
                <a:spcPts val="0"/>
              </a:spcAft>
              <a:buClrTx/>
              <a:buSzPct val="90000"/>
              <a:buFont typeface="Arial" pitchFamily="34" charset="0"/>
              <a:buNone/>
              <a:tabLst/>
              <a:defRPr lang="en-US" sz="1324" kern="1200" spc="0" baseline="0" dirty="0" smtClean="0">
                <a:gradFill>
                  <a:gsLst>
                    <a:gs pos="1250">
                      <a:schemeClr val="tx1"/>
                    </a:gs>
                    <a:gs pos="100000">
                      <a:schemeClr val="tx1"/>
                    </a:gs>
                  </a:gsLst>
                  <a:lin ang="5400000" scaled="0"/>
                </a:gradFill>
                <a:latin typeface="+mn-lt"/>
                <a:ea typeface="+mn-ea"/>
                <a:cs typeface="+mn-cs"/>
              </a:defRPr>
            </a:lvl4pPr>
            <a:lvl5pPr marL="756181" marR="0" indent="0" algn="l" defTabSz="685775" rtl="0" eaLnBrk="1" fontAlgn="auto" latinLnBrk="0" hangingPunct="1">
              <a:lnSpc>
                <a:spcPct val="90000"/>
              </a:lnSpc>
              <a:spcBef>
                <a:spcPct val="20000"/>
              </a:spcBef>
              <a:spcAft>
                <a:spcPts val="0"/>
              </a:spcAft>
              <a:buClrTx/>
              <a:buSzPct val="90000"/>
              <a:buFont typeface="Arial" pitchFamily="34" charset="0"/>
              <a:buNone/>
              <a:tabLst/>
              <a:defRPr lang="en-US" sz="1324" kern="1200" spc="0" baseline="0" dirty="0">
                <a:gradFill>
                  <a:gsLst>
                    <a:gs pos="1250">
                      <a:schemeClr val="tx1"/>
                    </a:gs>
                    <a:gs pos="100000">
                      <a:schemeClr val="tx1"/>
                    </a:gs>
                  </a:gsLst>
                  <a:lin ang="5400000" scaled="0"/>
                </a:gradFill>
                <a:latin typeface="+mn-lt"/>
                <a:ea typeface="+mn-ea"/>
                <a:cs typeface="+mn-cs"/>
              </a:defRPr>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hasCustomPrompt="1"/>
          </p:nvPr>
        </p:nvSpPr>
        <p:spPr/>
        <p:txBody>
          <a:bodyPr/>
          <a:lstStyle>
            <a:lvl1pPr>
              <a:defRPr lang="en-US" sz="3529" b="0" kern="1200" cap="none" spc="-75" baseline="0" dirty="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Speaker name</a:t>
            </a:r>
          </a:p>
        </p:txBody>
      </p:sp>
      <p:sp>
        <p:nvSpPr>
          <p:cNvPr id="7" name="Picture Placeholder 12"/>
          <p:cNvSpPr>
            <a:spLocks noGrp="1"/>
          </p:cNvSpPr>
          <p:nvPr>
            <p:ph type="pic" sz="quarter" idx="19"/>
          </p:nvPr>
        </p:nvSpPr>
        <p:spPr>
          <a:xfrm>
            <a:off x="201931" y="1165585"/>
            <a:ext cx="2689274" cy="2689656"/>
          </a:xfrm>
          <a:prstGeom prst="ellipse">
            <a:avLst/>
          </a:prstGeom>
        </p:spPr>
        <p:txBody>
          <a:bodyPr anchor="ctr" anchorCtr="0">
            <a:normAutofit/>
          </a:bodyPr>
          <a:lstStyle>
            <a:lvl1pPr>
              <a:defRPr sz="1176"/>
            </a:lvl1pPr>
          </a:lstStyle>
          <a:p>
            <a:r>
              <a:rPr lang="en-US" dirty="0"/>
              <a:t>Click icon to add picture</a:t>
            </a:r>
          </a:p>
        </p:txBody>
      </p:sp>
    </p:spTree>
    <p:extLst>
      <p:ext uri="{BB962C8B-B14F-4D97-AF65-F5344CB8AC3E}">
        <p14:creationId xmlns:p14="http://schemas.microsoft.com/office/powerpoint/2010/main" val="61936285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535805"/>
          </a:xfrm>
        </p:spPr>
        <p:txBody>
          <a:bodyPr>
            <a:spAutoFit/>
          </a:bodyPr>
          <a:lstStyle>
            <a:lvl1pPr>
              <a:defRPr sz="294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51603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1" y="1226922"/>
            <a:ext cx="8740142" cy="3698277"/>
          </a:xfrm>
        </p:spPr>
        <p:txBody>
          <a:bodyPr wrap="square">
            <a:noAutofit/>
          </a:bodyPr>
          <a:lstStyle>
            <a:lvl1pPr marL="0" indent="0">
              <a:buNone/>
              <a:defRPr/>
            </a:lvl1pPr>
            <a:lvl2pPr marL="252067" indent="0">
              <a:buNone/>
              <a:defRPr/>
            </a:lvl2pPr>
            <a:lvl3pPr marL="420110" indent="0">
              <a:buNone/>
              <a:defRPr sz="1765"/>
            </a:lvl3pPr>
            <a:lvl4pPr marL="588156" indent="0">
              <a:buNone/>
              <a:defRPr sz="1471"/>
            </a:lvl4pPr>
            <a:lvl5pPr marL="756200" indent="0">
              <a:buNone/>
              <a:defRPr sz="1471"/>
            </a:lvl5pPr>
          </a:lstStyle>
          <a:p>
            <a:pPr lvl="0"/>
            <a:r>
              <a:rPr lang="en-US" dirty="0"/>
              <a:t>Click to edit Master text styles</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4355158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57200" y="282176"/>
            <a:ext cx="8229600" cy="550800"/>
          </a:xfrm>
          <a:prstGeom prst="rect">
            <a:avLst/>
          </a:prstGeom>
        </p:spPr>
        <p:txBody>
          <a:bodyPr wrap="square"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Tree>
    <p:extLst>
      <p:ext uri="{BB962C8B-B14F-4D97-AF65-F5344CB8AC3E}">
        <p14:creationId xmlns:p14="http://schemas.microsoft.com/office/powerpoint/2010/main" val="94196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2" y="891883"/>
            <a:ext cx="4033911" cy="1812163"/>
          </a:xfrm>
        </p:spPr>
        <p:txBody>
          <a:bodyPr wrap="square">
            <a:spAutoFit/>
          </a:bodyPr>
          <a:lstStyle>
            <a:lvl1pPr marL="0" indent="0">
              <a:spcBef>
                <a:spcPts val="900"/>
              </a:spcBef>
              <a:buClr>
                <a:schemeClr val="tx1"/>
              </a:buClr>
              <a:buFont typeface="Wingdings" pitchFamily="2" charset="2"/>
              <a:buNone/>
              <a:defRPr sz="2647">
                <a:gradFill>
                  <a:gsLst>
                    <a:gs pos="5109">
                      <a:schemeClr val="tx2"/>
                    </a:gs>
                    <a:gs pos="25000">
                      <a:schemeClr val="tx2"/>
                    </a:gs>
                  </a:gsLst>
                  <a:lin ang="5400000" scaled="0"/>
                </a:gradFill>
              </a:defRPr>
            </a:lvl1pPr>
            <a:lvl2pPr marL="0" indent="0">
              <a:buNone/>
              <a:defRPr sz="1471"/>
            </a:lvl2pPr>
            <a:lvl3pPr marL="170378" indent="0">
              <a:buNone/>
              <a:tabLst/>
              <a:defRPr sz="1471"/>
            </a:lvl3pPr>
            <a:lvl4pPr marL="338423" indent="0">
              <a:buNone/>
              <a:defRPr/>
            </a:lvl4pPr>
            <a:lvl5pPr marL="50413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2" y="891883"/>
            <a:ext cx="4033911" cy="1812163"/>
          </a:xfrm>
        </p:spPr>
        <p:txBody>
          <a:bodyPr wrap="square">
            <a:spAutoFit/>
          </a:bodyPr>
          <a:lstStyle>
            <a:lvl1pPr marL="0" indent="0">
              <a:spcBef>
                <a:spcPts val="900"/>
              </a:spcBef>
              <a:buClr>
                <a:schemeClr val="tx1"/>
              </a:buClr>
              <a:buFont typeface="Wingdings" pitchFamily="2" charset="2"/>
              <a:buNone/>
              <a:defRPr sz="2647">
                <a:gradFill>
                  <a:gsLst>
                    <a:gs pos="100000">
                      <a:schemeClr val="tx2"/>
                    </a:gs>
                    <a:gs pos="0">
                      <a:schemeClr val="tx2"/>
                    </a:gs>
                  </a:gsLst>
                  <a:lin ang="5400000" scaled="0"/>
                </a:gradFill>
              </a:defRPr>
            </a:lvl1pPr>
            <a:lvl2pPr marL="0" indent="0">
              <a:buNone/>
              <a:defRPr sz="1471"/>
            </a:lvl2pPr>
            <a:lvl3pPr marL="170378" indent="0">
              <a:buNone/>
              <a:tabLst/>
              <a:defRPr sz="1471"/>
            </a:lvl3pPr>
            <a:lvl4pPr marL="338423" indent="0">
              <a:buNone/>
              <a:defRPr/>
            </a:lvl4pPr>
            <a:lvl5pPr marL="504134"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557714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DO NOT USE">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800">
              <a:solidFill>
                <a:srgbClr val="FFFFFF"/>
              </a:solidFill>
            </a:endParaRPr>
          </a:p>
        </p:txBody>
      </p:sp>
    </p:spTree>
    <p:extLst>
      <p:ext uri="{BB962C8B-B14F-4D97-AF65-F5344CB8AC3E}">
        <p14:creationId xmlns:p14="http://schemas.microsoft.com/office/powerpoint/2010/main" val="497715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FEFEF"/>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rtl="0">
              <a:spcBef>
                <a:spcPts val="0"/>
              </a:spcBef>
              <a:buClr>
                <a:schemeClr val="dk1"/>
              </a:buClr>
              <a:buSzPct val="100000"/>
              <a:buNone/>
              <a:defRPr sz="2800">
                <a:solidFill>
                  <a:schemeClr val="dk1"/>
                </a:solidFill>
              </a:defRPr>
            </a:lvl1pPr>
            <a:lvl2pPr lvl="1" rtl="0">
              <a:spcBef>
                <a:spcPts val="0"/>
              </a:spcBef>
              <a:buClr>
                <a:schemeClr val="dk1"/>
              </a:buClr>
              <a:buSzPct val="100000"/>
              <a:buNone/>
              <a:defRPr sz="2800">
                <a:solidFill>
                  <a:schemeClr val="dk1"/>
                </a:solidFill>
              </a:defRPr>
            </a:lvl2pPr>
            <a:lvl3pPr lvl="2" rtl="0">
              <a:spcBef>
                <a:spcPts val="0"/>
              </a:spcBef>
              <a:buClr>
                <a:schemeClr val="dk1"/>
              </a:buClr>
              <a:buSzPct val="100000"/>
              <a:buNone/>
              <a:defRPr sz="2800">
                <a:solidFill>
                  <a:schemeClr val="dk1"/>
                </a:solidFill>
              </a:defRPr>
            </a:lvl3pPr>
            <a:lvl4pPr lvl="3" rtl="0">
              <a:spcBef>
                <a:spcPts val="0"/>
              </a:spcBef>
              <a:buClr>
                <a:schemeClr val="dk1"/>
              </a:buClr>
              <a:buSzPct val="100000"/>
              <a:buNone/>
              <a:defRPr sz="2800">
                <a:solidFill>
                  <a:schemeClr val="dk1"/>
                </a:solidFill>
              </a:defRPr>
            </a:lvl4pPr>
            <a:lvl5pPr lvl="4" rtl="0">
              <a:spcBef>
                <a:spcPts val="0"/>
              </a:spcBef>
              <a:buClr>
                <a:schemeClr val="dk1"/>
              </a:buClr>
              <a:buSzPct val="100000"/>
              <a:buNone/>
              <a:defRPr sz="2800">
                <a:solidFill>
                  <a:schemeClr val="dk1"/>
                </a:solidFill>
              </a:defRPr>
            </a:lvl5pPr>
            <a:lvl6pPr lvl="5" rtl="0">
              <a:spcBef>
                <a:spcPts val="0"/>
              </a:spcBef>
              <a:buClr>
                <a:schemeClr val="dk1"/>
              </a:buClr>
              <a:buSzPct val="100000"/>
              <a:buNone/>
              <a:defRPr sz="2800">
                <a:solidFill>
                  <a:schemeClr val="dk1"/>
                </a:solidFill>
              </a:defRPr>
            </a:lvl6pPr>
            <a:lvl7pPr lvl="6" rtl="0">
              <a:spcBef>
                <a:spcPts val="0"/>
              </a:spcBef>
              <a:buClr>
                <a:schemeClr val="dk1"/>
              </a:buClr>
              <a:buSzPct val="100000"/>
              <a:buNone/>
              <a:defRPr sz="2800">
                <a:solidFill>
                  <a:schemeClr val="dk1"/>
                </a:solidFill>
              </a:defRPr>
            </a:lvl7pPr>
            <a:lvl8pPr lvl="7" rtl="0">
              <a:spcBef>
                <a:spcPts val="0"/>
              </a:spcBef>
              <a:buClr>
                <a:schemeClr val="dk1"/>
              </a:buClr>
              <a:buSzPct val="100000"/>
              <a:buNone/>
              <a:defRPr sz="2800">
                <a:solidFill>
                  <a:schemeClr val="dk1"/>
                </a:solidFill>
              </a:defRPr>
            </a:lvl8pPr>
            <a:lvl9pPr lvl="8" rtl="0">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rtl="0">
              <a:lnSpc>
                <a:spcPct val="115000"/>
              </a:lnSpc>
              <a:spcBef>
                <a:spcPts val="0"/>
              </a:spcBef>
              <a:spcAft>
                <a:spcPts val="1600"/>
              </a:spcAft>
              <a:buClr>
                <a:schemeClr val="dk2"/>
              </a:buClr>
              <a:buSzPct val="100000"/>
              <a:buChar char="●"/>
              <a:defRPr sz="1800">
                <a:solidFill>
                  <a:schemeClr val="dk2"/>
                </a:solidFill>
              </a:defRPr>
            </a:lvl1pPr>
            <a:lvl2pPr lvl="1" rtl="0">
              <a:lnSpc>
                <a:spcPct val="115000"/>
              </a:lnSpc>
              <a:spcBef>
                <a:spcPts val="0"/>
              </a:spcBef>
              <a:spcAft>
                <a:spcPts val="1600"/>
              </a:spcAft>
              <a:buClr>
                <a:schemeClr val="dk2"/>
              </a:buClr>
              <a:buChar char="○"/>
              <a:defRPr>
                <a:solidFill>
                  <a:schemeClr val="dk2"/>
                </a:solidFill>
              </a:defRPr>
            </a:lvl2pPr>
            <a:lvl3pPr lvl="2" rtl="0">
              <a:lnSpc>
                <a:spcPct val="115000"/>
              </a:lnSpc>
              <a:spcBef>
                <a:spcPts val="0"/>
              </a:spcBef>
              <a:spcAft>
                <a:spcPts val="1600"/>
              </a:spcAft>
              <a:buClr>
                <a:schemeClr val="dk2"/>
              </a:buClr>
              <a:buChar char="■"/>
              <a:defRPr>
                <a:solidFill>
                  <a:schemeClr val="dk2"/>
                </a:solidFill>
              </a:defRPr>
            </a:lvl3pPr>
            <a:lvl4pPr lvl="3" rtl="0">
              <a:lnSpc>
                <a:spcPct val="115000"/>
              </a:lnSpc>
              <a:spcBef>
                <a:spcPts val="0"/>
              </a:spcBef>
              <a:spcAft>
                <a:spcPts val="1600"/>
              </a:spcAft>
              <a:buClr>
                <a:schemeClr val="dk2"/>
              </a:buClr>
              <a:buChar char="●"/>
              <a:defRPr>
                <a:solidFill>
                  <a:schemeClr val="dk2"/>
                </a:solidFill>
              </a:defRPr>
            </a:lvl4pPr>
            <a:lvl5pPr lvl="4" rtl="0">
              <a:lnSpc>
                <a:spcPct val="115000"/>
              </a:lnSpc>
              <a:spcBef>
                <a:spcPts val="0"/>
              </a:spcBef>
              <a:spcAft>
                <a:spcPts val="1600"/>
              </a:spcAft>
              <a:buClr>
                <a:schemeClr val="dk2"/>
              </a:buClr>
              <a:buChar char="○"/>
              <a:defRPr>
                <a:solidFill>
                  <a:schemeClr val="dk2"/>
                </a:solidFill>
              </a:defRPr>
            </a:lvl5pPr>
            <a:lvl6pPr lvl="5" rtl="0">
              <a:lnSpc>
                <a:spcPct val="115000"/>
              </a:lnSpc>
              <a:spcBef>
                <a:spcPts val="0"/>
              </a:spcBef>
              <a:spcAft>
                <a:spcPts val="1600"/>
              </a:spcAft>
              <a:buClr>
                <a:schemeClr val="dk2"/>
              </a:buClr>
              <a:buChar char="■"/>
              <a:defRPr>
                <a:solidFill>
                  <a:schemeClr val="dk2"/>
                </a:solidFill>
              </a:defRPr>
            </a:lvl6pPr>
            <a:lvl7pPr lvl="6" rtl="0">
              <a:lnSpc>
                <a:spcPct val="115000"/>
              </a:lnSpc>
              <a:spcBef>
                <a:spcPts val="0"/>
              </a:spcBef>
              <a:spcAft>
                <a:spcPts val="1600"/>
              </a:spcAft>
              <a:buClr>
                <a:schemeClr val="dk2"/>
              </a:buClr>
              <a:buChar char="●"/>
              <a:defRPr>
                <a:solidFill>
                  <a:schemeClr val="dk2"/>
                </a:solidFill>
              </a:defRPr>
            </a:lvl7pPr>
            <a:lvl8pPr lvl="7" rtl="0">
              <a:lnSpc>
                <a:spcPct val="115000"/>
              </a:lnSpc>
              <a:spcBef>
                <a:spcPts val="0"/>
              </a:spcBef>
              <a:spcAft>
                <a:spcPts val="1600"/>
              </a:spcAft>
              <a:buClr>
                <a:schemeClr val="dk2"/>
              </a:buClr>
              <a:buChar char="○"/>
              <a:defRPr>
                <a:solidFill>
                  <a:schemeClr val="dk2"/>
                </a:solidFill>
              </a:defRPr>
            </a:lvl8pPr>
            <a:lvl9pPr lvl="8" rtl="0">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lvl="0" algn="r" rtl="0">
              <a:spcBef>
                <a:spcPts val="0"/>
              </a:spcBef>
              <a:buNone/>
            </a:pPr>
            <a:fld id="{00000000-1234-1234-1234-123412341234}" type="slidenum">
              <a:rPr lang="en" sz="1000">
                <a:solidFill>
                  <a:schemeClr val="dk2"/>
                </a:solidFill>
              </a:rPr>
              <a:t>‹Nº›</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61" r:id="rId4"/>
    <p:sldLayoutId id="2147483662" r:id="rId5"/>
    <p:sldLayoutId id="2147483663" r:id="rId6"/>
    <p:sldLayoutId id="2147483664" r:id="rId7"/>
    <p:sldLayoutId id="2147483665" r:id="rId8"/>
    <p:sldLayoutId id="2147483666" r:id="rId9"/>
    <p:sldLayoutId id="214748366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6.emf"/><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emf"/><Relationship Id="rId4" Type="http://schemas.openxmlformats.org/officeDocument/2006/relationships/image" Target="../media/image15.emf"/></Relationships>
</file>

<file path=ppt/slides/_rels/slide1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0.xml"/><Relationship Id="rId1" Type="http://schemas.openxmlformats.org/officeDocument/2006/relationships/slideLayout" Target="../slideLayouts/slideLayout8.xml"/><Relationship Id="rId5" Type="http://schemas.openxmlformats.org/officeDocument/2006/relationships/image" Target="../media/image16.emf"/><Relationship Id="rId4" Type="http://schemas.openxmlformats.org/officeDocument/2006/relationships/image" Target="../media/image15.emf"/></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8.emf"/><Relationship Id="rId5" Type="http://schemas.openxmlformats.org/officeDocument/2006/relationships/image" Target="../media/image16.emf"/><Relationship Id="rId4" Type="http://schemas.openxmlformats.org/officeDocument/2006/relationships/image" Target="../media/image15.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20.emf"/></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hyperlink" Target="mailto:javiersuarezruiz@Hotmail.com" TargetMode="External"/><Relationship Id="rId2" Type="http://schemas.openxmlformats.org/officeDocument/2006/relationships/hyperlink" Target="http://geeks.ms/blogs/jsuarez" TargetMode="Externa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8.xml"/><Relationship Id="rId4" Type="http://schemas.openxmlformats.org/officeDocument/2006/relationships/image" Target="../media/image16.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16.emf"/><Relationship Id="rId4" Type="http://schemas.openxmlformats.org/officeDocument/2006/relationships/image" Target="../media/image15.emf"/></Relationships>
</file>

<file path=ppt/slides/_rels/slide3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32.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Shape 35"/>
        <p:cNvGrpSpPr/>
        <p:nvPr/>
      </p:nvGrpSpPr>
      <p:grpSpPr>
        <a:xfrm>
          <a:off x="0" y="0"/>
          <a:ext cx="0" cy="0"/>
          <a:chOff x="0" y="0"/>
          <a:chExt cx="0" cy="0"/>
        </a:xfrm>
      </p:grpSpPr>
      <p:sp>
        <p:nvSpPr>
          <p:cNvPr id="37" name="Shape 37"/>
          <p:cNvSpPr txBox="1">
            <a:spLocks noGrp="1"/>
          </p:cNvSpPr>
          <p:nvPr>
            <p:ph type="ctrTitle"/>
          </p:nvPr>
        </p:nvSpPr>
        <p:spPr>
          <a:xfrm>
            <a:off x="311708" y="1545450"/>
            <a:ext cx="8520600" cy="2052600"/>
          </a:xfrm>
          <a:prstGeom prst="rect">
            <a:avLst/>
          </a:prstGeom>
        </p:spPr>
        <p:txBody>
          <a:bodyPr wrap="square" lIns="91425" tIns="91425" rIns="91425" bIns="91425" anchor="ctr" anchorCtr="0">
            <a:noAutofit/>
          </a:bodyPr>
          <a:lstStyle/>
          <a:p>
            <a:pPr lvl="0" rtl="0">
              <a:spcBef>
                <a:spcPts val="0"/>
              </a:spcBef>
              <a:buNone/>
            </a:pPr>
            <a:r>
              <a:rPr lang="es-ES" sz="3800" dirty="0">
                <a:solidFill>
                  <a:srgbClr val="FFFFFF"/>
                </a:solidFill>
                <a:latin typeface="Segoe UI" panose="020B0502040204020203" pitchFamily="34" charset="0"/>
                <a:ea typeface="Roboto"/>
                <a:cs typeface="Segoe UI" panose="020B0502040204020203" pitchFamily="34" charset="0"/>
                <a:sym typeface="Roboto"/>
              </a:rPr>
              <a:t>SVQXDG</a:t>
            </a:r>
            <a:br>
              <a:rPr lang="en" sz="3800" dirty="0">
                <a:solidFill>
                  <a:srgbClr val="FFFFFF"/>
                </a:solidFill>
                <a:latin typeface="Segoe UI" panose="020B0502040204020203" pitchFamily="34" charset="0"/>
                <a:ea typeface="Roboto"/>
                <a:cs typeface="Segoe UI" panose="020B0502040204020203" pitchFamily="34" charset="0"/>
                <a:sym typeface="Roboto"/>
              </a:rPr>
            </a:br>
            <a:r>
              <a:rPr lang="es-ES" sz="2000" dirty="0">
                <a:solidFill>
                  <a:srgbClr val="FFFFFF"/>
                </a:solidFill>
                <a:latin typeface="Segoe UI" panose="020B0502040204020203" pitchFamily="34" charset="0"/>
                <a:ea typeface="Roboto"/>
                <a:cs typeface="Segoe UI" panose="020B0502040204020203" pitchFamily="34" charset="0"/>
                <a:sym typeface="Roboto"/>
              </a:rPr>
              <a:t>Taller</a:t>
            </a:r>
            <a:r>
              <a:rPr lang="en" sz="2000" dirty="0">
                <a:solidFill>
                  <a:srgbClr val="FFFFFF"/>
                </a:solidFill>
                <a:latin typeface="Segoe UI" panose="020B0502040204020203" pitchFamily="34" charset="0"/>
                <a:ea typeface="Roboto"/>
                <a:cs typeface="Segoe UI" panose="020B0502040204020203" pitchFamily="34" charset="0"/>
                <a:sym typeface="Roboto"/>
              </a:rPr>
              <a:t> Xamarin</a:t>
            </a:r>
            <a:endParaRPr lang="en" sz="3800" dirty="0">
              <a:solidFill>
                <a:srgbClr val="FFFFFF"/>
              </a:solidFill>
              <a:latin typeface="Segoe UI" panose="020B0502040204020203" pitchFamily="34" charset="0"/>
              <a:ea typeface="Roboto"/>
              <a:cs typeface="Segoe UI" panose="020B0502040204020203" pitchFamily="34" charset="0"/>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bwMode="auto">
          <a:xfrm>
            <a:off x="5388528"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33" name="Rectangle 32"/>
          <p:cNvSpPr/>
          <p:nvPr/>
        </p:nvSpPr>
        <p:spPr bwMode="auto">
          <a:xfrm>
            <a:off x="5386368" y="1533033"/>
            <a:ext cx="1588015" cy="604933"/>
          </a:xfrm>
          <a:prstGeom prst="rect">
            <a:avLst/>
          </a:prstGeom>
          <a:solidFill>
            <a:schemeClr val="accent2">
              <a:lumMod val="25000"/>
              <a:lumOff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12" name="Rectangle 11"/>
          <p:cNvSpPr/>
          <p:nvPr/>
        </p:nvSpPr>
        <p:spPr bwMode="auto">
          <a:xfrm>
            <a:off x="3781408"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2" name="Rectangle 31"/>
          <p:cNvSpPr/>
          <p:nvPr/>
        </p:nvSpPr>
        <p:spPr bwMode="auto">
          <a:xfrm>
            <a:off x="3786014" y="1533033"/>
            <a:ext cx="1581249" cy="604933"/>
          </a:xfrm>
          <a:prstGeom prst="rect">
            <a:avLst/>
          </a:prstGeom>
          <a:solidFill>
            <a:schemeClr val="accent2">
              <a:lumMod val="25000"/>
              <a:lumOff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9" name="Rectangle 8"/>
          <p:cNvSpPr/>
          <p:nvPr/>
        </p:nvSpPr>
        <p:spPr bwMode="auto">
          <a:xfrm>
            <a:off x="2169620" y="1533032"/>
            <a:ext cx="1588015" cy="1908370"/>
          </a:xfrm>
          <a:prstGeom prst="rect">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1" name="Rectangle 30"/>
          <p:cNvSpPr/>
          <p:nvPr/>
        </p:nvSpPr>
        <p:spPr bwMode="auto">
          <a:xfrm>
            <a:off x="2177641" y="1533033"/>
            <a:ext cx="1584599" cy="604933"/>
          </a:xfrm>
          <a:prstGeom prst="rect">
            <a:avLst/>
          </a:prstGeom>
          <a:solidFill>
            <a:schemeClr val="accent2">
              <a:lumMod val="25000"/>
              <a:lumOff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02551" y="217803"/>
            <a:ext cx="8740640" cy="674558"/>
          </a:xfrm>
        </p:spPr>
        <p:txBody>
          <a:bodyPr/>
          <a:lstStyle/>
          <a:p>
            <a:pPr algn="ctr"/>
            <a:r>
              <a:rPr lang="en-US" dirty="0" err="1"/>
              <a:t>Código</a:t>
            </a:r>
            <a:r>
              <a:rPr lang="en-US" dirty="0"/>
              <a:t> </a:t>
            </a:r>
            <a:r>
              <a:rPr lang="en-US" dirty="0" err="1"/>
              <a:t>nativo</a:t>
            </a:r>
            <a:endParaRPr lang="en-US" dirty="0"/>
          </a:p>
        </p:txBody>
      </p:sp>
      <p:sp>
        <p:nvSpPr>
          <p:cNvPr id="21" name="TextBox 20"/>
          <p:cNvSpPr txBox="1"/>
          <p:nvPr/>
        </p:nvSpPr>
        <p:spPr>
          <a:xfrm>
            <a:off x="2177641" y="1587384"/>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iOS</a:t>
            </a:r>
          </a:p>
        </p:txBody>
      </p:sp>
      <p:sp>
        <p:nvSpPr>
          <p:cNvPr id="22" name="TextBox 21"/>
          <p:cNvSpPr txBox="1"/>
          <p:nvPr/>
        </p:nvSpPr>
        <p:spPr>
          <a:xfrm>
            <a:off x="5394388" y="1596720"/>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Windows</a:t>
            </a:r>
          </a:p>
        </p:txBody>
      </p:sp>
      <p:sp>
        <p:nvSpPr>
          <p:cNvPr id="23" name="TextBox 22"/>
          <p:cNvSpPr txBox="1"/>
          <p:nvPr/>
        </p:nvSpPr>
        <p:spPr>
          <a:xfrm>
            <a:off x="3786013" y="1596720"/>
            <a:ext cx="1577834" cy="466190"/>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618" dirty="0">
                <a:solidFill>
                  <a:schemeClr val="bg1"/>
                </a:solidFill>
              </a:rPr>
              <a:t>Android</a:t>
            </a:r>
          </a:p>
        </p:txBody>
      </p:sp>
      <p:sp>
        <p:nvSpPr>
          <p:cNvPr id="24" name="TextBox 23"/>
          <p:cNvSpPr txBox="1"/>
          <p:nvPr/>
        </p:nvSpPr>
        <p:spPr>
          <a:xfrm>
            <a:off x="2179801"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Objective-C</a:t>
            </a:r>
          </a:p>
          <a:p>
            <a:pPr algn="ctr" defTabSz="685462" fontAlgn="base">
              <a:spcBef>
                <a:spcPct val="0"/>
              </a:spcBef>
              <a:spcAft>
                <a:spcPct val="0"/>
              </a:spcAft>
            </a:pPr>
            <a:r>
              <a:rPr lang="en-US" sz="1471" dirty="0">
                <a:solidFill>
                  <a:schemeClr val="bg1"/>
                </a:solidFill>
                <a:latin typeface="+mj-lt"/>
              </a:rPr>
              <a:t>Xcode</a:t>
            </a:r>
          </a:p>
        </p:txBody>
      </p:sp>
      <p:sp>
        <p:nvSpPr>
          <p:cNvPr id="25" name="TextBox 24"/>
          <p:cNvSpPr txBox="1"/>
          <p:nvPr/>
        </p:nvSpPr>
        <p:spPr>
          <a:xfrm>
            <a:off x="5396549"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C#</a:t>
            </a:r>
          </a:p>
          <a:p>
            <a:pPr algn="ctr" defTabSz="685462" fontAlgn="base">
              <a:spcBef>
                <a:spcPct val="0"/>
              </a:spcBef>
              <a:spcAft>
                <a:spcPct val="0"/>
              </a:spcAft>
            </a:pPr>
            <a:r>
              <a:rPr lang="en-US" sz="1471" dirty="0">
                <a:solidFill>
                  <a:schemeClr val="bg1"/>
                </a:solidFill>
                <a:latin typeface="+mj-lt"/>
              </a:rPr>
              <a:t>Visual Studio</a:t>
            </a:r>
          </a:p>
        </p:txBody>
      </p:sp>
      <p:sp>
        <p:nvSpPr>
          <p:cNvPr id="26" name="TextBox 25"/>
          <p:cNvSpPr txBox="1"/>
          <p:nvPr/>
        </p:nvSpPr>
        <p:spPr>
          <a:xfrm>
            <a:off x="3788173" y="2569398"/>
            <a:ext cx="1577834" cy="66989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471" dirty="0">
                <a:solidFill>
                  <a:schemeClr val="bg1"/>
                </a:solidFill>
              </a:rPr>
              <a:t>Java</a:t>
            </a:r>
          </a:p>
          <a:p>
            <a:pPr algn="ctr" defTabSz="685462" fontAlgn="base">
              <a:spcBef>
                <a:spcPct val="0"/>
              </a:spcBef>
              <a:spcAft>
                <a:spcPct val="0"/>
              </a:spcAft>
            </a:pPr>
            <a:r>
              <a:rPr lang="en-US" sz="1471" dirty="0">
                <a:solidFill>
                  <a:schemeClr val="bg1"/>
                </a:solidFill>
                <a:latin typeface="+mj-lt"/>
              </a:rPr>
              <a:t>Android Studio</a:t>
            </a:r>
          </a:p>
        </p:txBody>
      </p:sp>
      <p:sp>
        <p:nvSpPr>
          <p:cNvPr id="28" name="TextBox 27"/>
          <p:cNvSpPr txBox="1"/>
          <p:nvPr/>
        </p:nvSpPr>
        <p:spPr>
          <a:xfrm>
            <a:off x="314586" y="3861812"/>
            <a:ext cx="8514829" cy="43265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dirty="0"/>
              <a:t>No se </a:t>
            </a:r>
            <a:r>
              <a:rPr lang="en-US" dirty="0" err="1"/>
              <a:t>comparte</a:t>
            </a:r>
            <a:r>
              <a:rPr lang="en-US" dirty="0"/>
              <a:t> </a:t>
            </a:r>
            <a:r>
              <a:rPr lang="en-US" dirty="0" err="1"/>
              <a:t>código</a:t>
            </a:r>
            <a:r>
              <a:rPr lang="en-US" dirty="0"/>
              <a:t> </a:t>
            </a:r>
            <a:r>
              <a:rPr lang="en-US" dirty="0">
                <a:solidFill>
                  <a:schemeClr val="bg2">
                    <a:lumMod val="50000"/>
                  </a:schemeClr>
                </a:solidFill>
              </a:rPr>
              <a:t>•</a:t>
            </a:r>
            <a:r>
              <a:rPr lang="en-US" dirty="0"/>
              <a:t> </a:t>
            </a:r>
            <a:r>
              <a:rPr lang="en-US" dirty="0" err="1"/>
              <a:t>Diferentes</a:t>
            </a:r>
            <a:r>
              <a:rPr lang="en-US" dirty="0"/>
              <a:t> </a:t>
            </a:r>
            <a:r>
              <a:rPr lang="en-US" dirty="0" err="1"/>
              <a:t>lenguajes</a:t>
            </a:r>
            <a:r>
              <a:rPr lang="en-US" dirty="0"/>
              <a:t> &amp; </a:t>
            </a:r>
            <a:r>
              <a:rPr lang="en-US" dirty="0" err="1"/>
              <a:t>entornos</a:t>
            </a:r>
            <a:r>
              <a:rPr lang="en-US" dirty="0"/>
              <a:t> de </a:t>
            </a:r>
            <a:r>
              <a:rPr lang="en-US" dirty="0" err="1"/>
              <a:t>desarrollo</a:t>
            </a:r>
            <a:r>
              <a:rPr lang="en-US" dirty="0"/>
              <a:t> </a:t>
            </a:r>
            <a:r>
              <a:rPr lang="en-US" dirty="0">
                <a:solidFill>
                  <a:schemeClr val="bg2">
                    <a:lumMod val="50000"/>
                  </a:schemeClr>
                </a:solidFill>
              </a:rPr>
              <a:t>•</a:t>
            </a:r>
            <a:r>
              <a:rPr lang="en-US" dirty="0"/>
              <a:t> </a:t>
            </a:r>
            <a:r>
              <a:rPr lang="en-US" dirty="0" err="1"/>
              <a:t>Diferentes</a:t>
            </a:r>
            <a:r>
              <a:rPr lang="en-US" dirty="0"/>
              <a:t> </a:t>
            </a:r>
            <a:r>
              <a:rPr lang="en-US" dirty="0" err="1"/>
              <a:t>equipos</a:t>
            </a:r>
            <a:endParaRPr lang="en-US" dirty="0">
              <a:gradFill>
                <a:gsLst>
                  <a:gs pos="2917">
                    <a:schemeClr val="tx1"/>
                  </a:gs>
                  <a:gs pos="30000">
                    <a:schemeClr val="tx1"/>
                  </a:gs>
                </a:gsLst>
                <a:lin ang="5400000" scaled="0"/>
              </a:gradFill>
            </a:endParaRPr>
          </a:p>
        </p:txBody>
      </p:sp>
      <p:sp>
        <p:nvSpPr>
          <p:cNvPr id="29" name="Left Brace 28"/>
          <p:cNvSpPr/>
          <p:nvPr/>
        </p:nvSpPr>
        <p:spPr>
          <a:xfrm rot="5400000">
            <a:off x="4485056" y="-296088"/>
            <a:ext cx="173891" cy="8048006"/>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25">
              <a:ln w="38100" cmpd="sng">
                <a:solidFill>
                  <a:srgbClr val="000000"/>
                </a:solidFill>
                <a:prstDash val="dash"/>
              </a:ln>
            </a:endParaRPr>
          </a:p>
        </p:txBody>
      </p:sp>
      <p:grpSp>
        <p:nvGrpSpPr>
          <p:cNvPr id="46" name="Group 45"/>
          <p:cNvGrpSpPr/>
          <p:nvPr/>
        </p:nvGrpSpPr>
        <p:grpSpPr>
          <a:xfrm>
            <a:off x="2676129" y="804314"/>
            <a:ext cx="590408" cy="590408"/>
            <a:chOff x="2057400" y="2654300"/>
            <a:chExt cx="1028700" cy="1028700"/>
          </a:xfrm>
        </p:grpSpPr>
        <p:sp>
          <p:nvSpPr>
            <p:cNvPr id="47" name="Oval 46"/>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4287917" y="802104"/>
            <a:ext cx="590408" cy="590408"/>
            <a:chOff x="3810000" y="3073400"/>
            <a:chExt cx="1028700" cy="1028700"/>
          </a:xfrm>
        </p:grpSpPr>
        <p:sp>
          <p:nvSpPr>
            <p:cNvPr id="50" name="Oval 49"/>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5895037" y="811440"/>
            <a:ext cx="590408" cy="590408"/>
            <a:chOff x="6083300" y="3073400"/>
            <a:chExt cx="1028700" cy="1028700"/>
          </a:xfrm>
        </p:grpSpPr>
        <p:sp>
          <p:nvSpPr>
            <p:cNvPr id="53" name="Oval 52"/>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spTree>
    <p:extLst>
      <p:ext uri="{BB962C8B-B14F-4D97-AF65-F5344CB8AC3E}">
        <p14:creationId xmlns:p14="http://schemas.microsoft.com/office/powerpoint/2010/main" val="3906748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551" y="217803"/>
            <a:ext cx="8740640" cy="674558"/>
          </a:xfrm>
        </p:spPr>
        <p:txBody>
          <a:bodyPr/>
          <a:lstStyle/>
          <a:p>
            <a:pPr algn="ctr"/>
            <a:r>
              <a:rPr lang="en-US" sz="4400" dirty="0"/>
              <a:t>Escribe </a:t>
            </a:r>
            <a:r>
              <a:rPr lang="en-US" sz="4400" dirty="0" err="1"/>
              <a:t>una</a:t>
            </a:r>
            <a:r>
              <a:rPr lang="en-US" sz="4400" dirty="0"/>
              <a:t> </a:t>
            </a:r>
            <a:r>
              <a:rPr lang="en-US" sz="4400" dirty="0" err="1"/>
              <a:t>vez</a:t>
            </a:r>
            <a:r>
              <a:rPr lang="en-US" sz="4400" dirty="0"/>
              <a:t>, </a:t>
            </a:r>
            <a:r>
              <a:rPr lang="en-US" sz="4400" dirty="0" err="1"/>
              <a:t>corre</a:t>
            </a:r>
            <a:r>
              <a:rPr lang="en-US" sz="4400" dirty="0"/>
              <a:t> </a:t>
            </a:r>
            <a:r>
              <a:rPr lang="en-US" sz="4400" dirty="0" err="1"/>
              <a:t>en</a:t>
            </a:r>
            <a:r>
              <a:rPr lang="en-US" sz="4400" dirty="0"/>
              <a:t> </a:t>
            </a:r>
            <a:r>
              <a:rPr lang="en-US" sz="4400" dirty="0" err="1"/>
              <a:t>todos</a:t>
            </a:r>
            <a:endParaRPr lang="en-US" sz="4400" dirty="0"/>
          </a:p>
        </p:txBody>
      </p:sp>
      <p:sp>
        <p:nvSpPr>
          <p:cNvPr id="35" name="Left Brace 34"/>
          <p:cNvSpPr/>
          <p:nvPr/>
        </p:nvSpPr>
        <p:spPr>
          <a:xfrm rot="5400000">
            <a:off x="4487973" y="287592"/>
            <a:ext cx="168056" cy="6815597"/>
          </a:xfrm>
          <a:prstGeom prst="leftBrace">
            <a:avLst>
              <a:gd name="adj1" fmla="val 56668"/>
              <a:gd name="adj2" fmla="val 50000"/>
            </a:avLst>
          </a:prstGeom>
          <a:ln w="19050" cap="rnd">
            <a:solidFill>
              <a:srgbClr val="A6A6A6"/>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25">
              <a:ln w="38100" cmpd="sng">
                <a:solidFill>
                  <a:srgbClr val="000000"/>
                </a:solidFill>
                <a:prstDash val="dash"/>
              </a:ln>
            </a:endParaRPr>
          </a:p>
        </p:txBody>
      </p:sp>
      <p:grpSp>
        <p:nvGrpSpPr>
          <p:cNvPr id="57" name="Group 56"/>
          <p:cNvGrpSpPr/>
          <p:nvPr/>
        </p:nvGrpSpPr>
        <p:grpSpPr>
          <a:xfrm>
            <a:off x="3587007" y="1457214"/>
            <a:ext cx="1969988" cy="1969988"/>
            <a:chOff x="5344586" y="1981200"/>
            <a:chExt cx="2679700" cy="2679700"/>
          </a:xfrm>
        </p:grpSpPr>
        <p:sp>
          <p:nvSpPr>
            <p:cNvPr id="55" name="Oval 54"/>
            <p:cNvSpPr/>
            <p:nvPr/>
          </p:nvSpPr>
          <p:spPr bwMode="auto">
            <a:xfrm>
              <a:off x="5344586" y="1981200"/>
              <a:ext cx="2679700" cy="2679700"/>
            </a:xfrm>
            <a:prstGeom prst="ellipse">
              <a:avLst/>
            </a:prstGeom>
            <a:solidFill>
              <a:schemeClr val="bg2">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sp>
          <p:nvSpPr>
            <p:cNvPr id="32" name="TextBox 31"/>
            <p:cNvSpPr txBox="1"/>
            <p:nvPr/>
          </p:nvSpPr>
          <p:spPr>
            <a:xfrm>
              <a:off x="5738287" y="3569063"/>
              <a:ext cx="1879601" cy="572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325" dirty="0">
                  <a:solidFill>
                    <a:schemeClr val="bg1"/>
                  </a:solidFill>
                </a:rPr>
                <a:t>App Generator</a:t>
              </a:r>
            </a:p>
          </p:txBody>
        </p:sp>
        <p:pic>
          <p:nvPicPr>
            <p:cNvPr id="34" name="Picture 33" descr="gears_icon.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067187" y="2594314"/>
              <a:ext cx="1207799" cy="948985"/>
            </a:xfrm>
            <a:prstGeom prst="rect">
              <a:avLst/>
            </a:prstGeom>
          </p:spPr>
        </p:pic>
      </p:grpSp>
      <p:sp>
        <p:nvSpPr>
          <p:cNvPr id="36" name="TextBox 35"/>
          <p:cNvSpPr txBox="1"/>
          <p:nvPr/>
        </p:nvSpPr>
        <p:spPr>
          <a:xfrm>
            <a:off x="903456" y="1560183"/>
            <a:ext cx="2028553" cy="1710696"/>
          </a:xfrm>
          <a:prstGeom prst="rect">
            <a:avLst/>
          </a:prstGeom>
          <a:noFill/>
        </p:spPr>
        <p:txBody>
          <a:bodyPr wrap="square" lIns="134444" tIns="107555" rIns="134444" bIns="107555" rtlCol="0">
            <a:spAutoFit/>
          </a:bodyPr>
          <a:lstStyle/>
          <a:p>
            <a:pPr algn="r" defTabSz="685462" fontAlgn="base">
              <a:lnSpc>
                <a:spcPct val="110000"/>
              </a:lnSpc>
              <a:spcBef>
                <a:spcPct val="0"/>
              </a:spcBef>
              <a:spcAft>
                <a:spcPct val="0"/>
              </a:spcAft>
            </a:pPr>
            <a:r>
              <a:rPr lang="en-US" sz="2206" dirty="0">
                <a:solidFill>
                  <a:schemeClr val="tx1"/>
                </a:solidFill>
              </a:rPr>
              <a:t>Lua</a:t>
            </a:r>
          </a:p>
          <a:p>
            <a:pPr algn="r" defTabSz="685462" fontAlgn="base">
              <a:lnSpc>
                <a:spcPct val="110000"/>
              </a:lnSpc>
              <a:spcBef>
                <a:spcPct val="0"/>
              </a:spcBef>
              <a:spcAft>
                <a:spcPct val="0"/>
              </a:spcAft>
            </a:pPr>
            <a:r>
              <a:rPr lang="en-US" sz="2206" dirty="0">
                <a:solidFill>
                  <a:schemeClr val="tx1"/>
                </a:solidFill>
              </a:rPr>
              <a:t>Javascript</a:t>
            </a:r>
          </a:p>
          <a:p>
            <a:pPr algn="r" defTabSz="685462" fontAlgn="base">
              <a:lnSpc>
                <a:spcPct val="110000"/>
              </a:lnSpc>
              <a:spcBef>
                <a:spcPct val="0"/>
              </a:spcBef>
              <a:spcAft>
                <a:spcPct val="0"/>
              </a:spcAft>
            </a:pPr>
            <a:r>
              <a:rPr lang="en-US" sz="2206" dirty="0">
                <a:solidFill>
                  <a:schemeClr val="tx1"/>
                </a:solidFill>
              </a:rPr>
              <a:t>Actionscript</a:t>
            </a:r>
          </a:p>
          <a:p>
            <a:pPr algn="r" defTabSz="685462" fontAlgn="base">
              <a:lnSpc>
                <a:spcPct val="110000"/>
              </a:lnSpc>
              <a:spcBef>
                <a:spcPct val="0"/>
              </a:spcBef>
              <a:spcAft>
                <a:spcPct val="0"/>
              </a:spcAft>
            </a:pPr>
            <a:r>
              <a:rPr lang="en-US" sz="2206" dirty="0">
                <a:solidFill>
                  <a:schemeClr val="tx1"/>
                </a:solidFill>
              </a:rPr>
              <a:t>HTML+CSS</a:t>
            </a:r>
          </a:p>
        </p:txBody>
      </p:sp>
      <p:cxnSp>
        <p:nvCxnSpPr>
          <p:cNvPr id="38" name="Straight Arrow Connector 37"/>
          <p:cNvCxnSpPr/>
          <p:nvPr/>
        </p:nvCxnSpPr>
        <p:spPr>
          <a:xfrm>
            <a:off x="2949408" y="1877354"/>
            <a:ext cx="645769"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949409" y="2260148"/>
            <a:ext cx="57107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2949409" y="2642942"/>
            <a:ext cx="571076"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2949409" y="3025735"/>
            <a:ext cx="636431"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5666312" y="1391860"/>
            <a:ext cx="1603245" cy="2100698"/>
            <a:chOff x="7744886" y="1892300"/>
            <a:chExt cx="2180835" cy="2857500"/>
          </a:xfrm>
        </p:grpSpPr>
        <p:grpSp>
          <p:nvGrpSpPr>
            <p:cNvPr id="30" name="Group 29"/>
            <p:cNvGrpSpPr/>
            <p:nvPr/>
          </p:nvGrpSpPr>
          <p:grpSpPr>
            <a:xfrm>
              <a:off x="9116486" y="1892300"/>
              <a:ext cx="803108" cy="803108"/>
              <a:chOff x="2057400" y="2654300"/>
              <a:chExt cx="1028700" cy="1028700"/>
            </a:xfrm>
          </p:grpSpPr>
          <p:sp>
            <p:nvSpPr>
              <p:cNvPr id="5" name="Oval 4"/>
              <p:cNvSpPr/>
              <p:nvPr/>
            </p:nvSpPr>
            <p:spPr bwMode="auto">
              <a:xfrm>
                <a:off x="2057400" y="26543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4" name="Picture 23" descr="Apple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6" name="Group 5"/>
            <p:cNvGrpSpPr/>
            <p:nvPr/>
          </p:nvGrpSpPr>
          <p:grpSpPr>
            <a:xfrm>
              <a:off x="9113144" y="2917992"/>
              <a:ext cx="803108" cy="803108"/>
              <a:chOff x="3810000" y="3073400"/>
              <a:chExt cx="1028700" cy="1028700"/>
            </a:xfrm>
          </p:grpSpPr>
          <p:sp>
            <p:nvSpPr>
              <p:cNvPr id="25" name="Oval 24"/>
              <p:cNvSpPr/>
              <p:nvPr/>
            </p:nvSpPr>
            <p:spPr bwMode="auto">
              <a:xfrm>
                <a:off x="38100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ndroid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8" name="Group 7"/>
            <p:cNvGrpSpPr/>
            <p:nvPr/>
          </p:nvGrpSpPr>
          <p:grpSpPr>
            <a:xfrm>
              <a:off x="9122613" y="3946692"/>
              <a:ext cx="803108" cy="803108"/>
              <a:chOff x="6083300" y="3073400"/>
              <a:chExt cx="1028700" cy="1028700"/>
            </a:xfrm>
          </p:grpSpPr>
          <p:sp>
            <p:nvSpPr>
              <p:cNvPr id="28" name="Oval 27"/>
              <p:cNvSpPr/>
              <p:nvPr/>
            </p:nvSpPr>
            <p:spPr bwMode="auto">
              <a:xfrm>
                <a:off x="6083300" y="3073400"/>
                <a:ext cx="1028700" cy="10287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Windows_logo.pdf"/>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cxnSp>
          <p:nvCxnSpPr>
            <p:cNvPr id="42" name="Straight Arrow Connector 41"/>
            <p:cNvCxnSpPr/>
            <p:nvPr/>
          </p:nvCxnSpPr>
          <p:spPr>
            <a:xfrm flipV="1">
              <a:off x="7744886" y="2413000"/>
              <a:ext cx="1168400" cy="9017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7744886" y="3314700"/>
              <a:ext cx="1168400" cy="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744886" y="3302000"/>
              <a:ext cx="1168400" cy="914400"/>
            </a:xfrm>
            <a:prstGeom prst="straightConnector1">
              <a:avLst/>
            </a:prstGeom>
            <a:ln w="28575" cmpd="sng">
              <a:solidFill>
                <a:schemeClr val="bg2">
                  <a:lumMod val="65000"/>
                </a:schemeClr>
              </a:solidFill>
              <a:headEnd type="none"/>
              <a:tailEnd type="arrow"/>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314586" y="3826370"/>
            <a:ext cx="8514829" cy="488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765" dirty="0" err="1"/>
              <a:t>Acceso</a:t>
            </a:r>
            <a:r>
              <a:rPr lang="en-US" sz="1765" dirty="0"/>
              <a:t> </a:t>
            </a:r>
            <a:r>
              <a:rPr lang="en-US" sz="1765" dirty="0" err="1"/>
              <a:t>limitado</a:t>
            </a:r>
            <a:r>
              <a:rPr lang="en-US" sz="1765" dirty="0"/>
              <a:t> a APIs </a:t>
            </a:r>
            <a:r>
              <a:rPr lang="en-US" sz="1765" dirty="0">
                <a:solidFill>
                  <a:schemeClr val="bg2">
                    <a:lumMod val="50000"/>
                  </a:schemeClr>
                </a:solidFill>
              </a:rPr>
              <a:t>•</a:t>
            </a:r>
            <a:r>
              <a:rPr lang="en-US" sz="1765" dirty="0"/>
              <a:t> </a:t>
            </a:r>
            <a:r>
              <a:rPr lang="en-US" sz="1765" dirty="0" err="1"/>
              <a:t>Menos</a:t>
            </a:r>
            <a:r>
              <a:rPr lang="en-US" sz="1765" dirty="0"/>
              <a:t> </a:t>
            </a:r>
            <a:r>
              <a:rPr lang="en-US" sz="1765" dirty="0" err="1"/>
              <a:t>rendimiento</a:t>
            </a:r>
            <a:r>
              <a:rPr lang="en-US" sz="1765" dirty="0"/>
              <a:t> </a:t>
            </a:r>
            <a:r>
              <a:rPr lang="en-US" sz="1765" dirty="0">
                <a:solidFill>
                  <a:schemeClr val="bg2">
                    <a:lumMod val="50000"/>
                  </a:schemeClr>
                </a:solidFill>
              </a:rPr>
              <a:t>•</a:t>
            </a:r>
            <a:r>
              <a:rPr lang="en-US" sz="1765" dirty="0"/>
              <a:t>  </a:t>
            </a:r>
            <a:r>
              <a:rPr lang="en-US" sz="1765" dirty="0" err="1"/>
              <a:t>Experiencia</a:t>
            </a:r>
            <a:r>
              <a:rPr lang="en-US" sz="1765" dirty="0"/>
              <a:t> de </a:t>
            </a:r>
            <a:r>
              <a:rPr lang="en-US" sz="1765" dirty="0" err="1"/>
              <a:t>usuario</a:t>
            </a:r>
            <a:r>
              <a:rPr lang="en-US" sz="1765" dirty="0"/>
              <a:t> </a:t>
            </a:r>
            <a:r>
              <a:rPr lang="en-US" sz="1765" dirty="0" err="1"/>
              <a:t>más</a:t>
            </a:r>
            <a:r>
              <a:rPr lang="en-US" sz="1765" dirty="0"/>
              <a:t> </a:t>
            </a:r>
            <a:r>
              <a:rPr lang="en-US" sz="1765" dirty="0" err="1"/>
              <a:t>pobre</a:t>
            </a:r>
            <a:endParaRPr lang="en-US" sz="1765"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868382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681" y="217803"/>
            <a:ext cx="8740640" cy="674558"/>
          </a:xfrm>
        </p:spPr>
        <p:txBody>
          <a:bodyPr/>
          <a:lstStyle/>
          <a:p>
            <a:pPr algn="ctr"/>
            <a:r>
              <a:rPr lang="en-US" dirty="0"/>
              <a:t>El </a:t>
            </a:r>
            <a:r>
              <a:rPr lang="en-US" dirty="0" err="1"/>
              <a:t>enfoque</a:t>
            </a:r>
            <a:r>
              <a:rPr lang="en-US" dirty="0"/>
              <a:t> de Xamarin</a:t>
            </a:r>
          </a:p>
        </p:txBody>
      </p:sp>
      <p:sp>
        <p:nvSpPr>
          <p:cNvPr id="14" name="TextBox 13"/>
          <p:cNvSpPr txBox="1"/>
          <p:nvPr/>
        </p:nvSpPr>
        <p:spPr>
          <a:xfrm>
            <a:off x="314586" y="4039022"/>
            <a:ext cx="8514829" cy="43265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dirty="0" err="1">
                <a:solidFill>
                  <a:srgbClr val="70ACBB"/>
                </a:solidFill>
              </a:rPr>
              <a:t>Código</a:t>
            </a:r>
            <a:r>
              <a:rPr lang="en-US" dirty="0">
                <a:solidFill>
                  <a:srgbClr val="70ACBB"/>
                </a:solidFill>
              </a:rPr>
              <a:t> </a:t>
            </a:r>
            <a:r>
              <a:rPr lang="en-US" dirty="0" err="1">
                <a:solidFill>
                  <a:srgbClr val="70ACBB"/>
                </a:solidFill>
              </a:rPr>
              <a:t>común</a:t>
            </a:r>
            <a:r>
              <a:rPr lang="en-US" dirty="0">
                <a:solidFill>
                  <a:srgbClr val="70ACBB"/>
                </a:solidFill>
              </a:rPr>
              <a:t> </a:t>
            </a:r>
            <a:r>
              <a:rPr lang="en-US" dirty="0" err="1">
                <a:solidFill>
                  <a:srgbClr val="70ACBB"/>
                </a:solidFill>
              </a:rPr>
              <a:t>compartido</a:t>
            </a:r>
            <a:r>
              <a:rPr lang="en-US" dirty="0">
                <a:solidFill>
                  <a:srgbClr val="70ACBB"/>
                </a:solidFill>
              </a:rPr>
              <a:t> </a:t>
            </a:r>
            <a:r>
              <a:rPr lang="en-US" dirty="0">
                <a:solidFill>
                  <a:srgbClr val="6FBD23"/>
                </a:solidFill>
              </a:rPr>
              <a:t>•</a:t>
            </a:r>
            <a:r>
              <a:rPr lang="en-US" dirty="0">
                <a:solidFill>
                  <a:srgbClr val="16ACEE"/>
                </a:solidFill>
              </a:rPr>
              <a:t>  </a:t>
            </a:r>
            <a:r>
              <a:rPr lang="en-US" dirty="0" err="1">
                <a:solidFill>
                  <a:srgbClr val="70ACBB"/>
                </a:solidFill>
              </a:rPr>
              <a:t>Acceso</a:t>
            </a:r>
            <a:r>
              <a:rPr lang="en-US" dirty="0">
                <a:solidFill>
                  <a:srgbClr val="70ACBB"/>
                </a:solidFill>
              </a:rPr>
              <a:t> 100% a APIs </a:t>
            </a:r>
            <a:r>
              <a:rPr lang="en-US" dirty="0" err="1">
                <a:solidFill>
                  <a:srgbClr val="70ACBB"/>
                </a:solidFill>
              </a:rPr>
              <a:t>nativas</a:t>
            </a:r>
            <a:r>
              <a:rPr lang="en-US" dirty="0">
                <a:solidFill>
                  <a:srgbClr val="70ACBB"/>
                </a:solidFill>
              </a:rPr>
              <a:t> </a:t>
            </a:r>
            <a:r>
              <a:rPr lang="en-US" dirty="0">
                <a:solidFill>
                  <a:srgbClr val="6FBD23"/>
                </a:solidFill>
              </a:rPr>
              <a:t>•</a:t>
            </a:r>
            <a:r>
              <a:rPr lang="en-US" dirty="0">
                <a:solidFill>
                  <a:srgbClr val="16ACEE"/>
                </a:solidFill>
              </a:rPr>
              <a:t>  </a:t>
            </a:r>
            <a:r>
              <a:rPr lang="en-US" dirty="0">
                <a:solidFill>
                  <a:srgbClr val="70ACBB"/>
                </a:solidFill>
              </a:rPr>
              <a:t>Alto </a:t>
            </a:r>
            <a:r>
              <a:rPr lang="en-US" dirty="0" err="1">
                <a:solidFill>
                  <a:srgbClr val="70ACBB"/>
                </a:solidFill>
              </a:rPr>
              <a:t>rendimiento</a:t>
            </a:r>
            <a:endParaRPr lang="en-US" dirty="0">
              <a:solidFill>
                <a:srgbClr val="70ACBB"/>
              </a:solidFill>
            </a:endParaRPr>
          </a:p>
        </p:txBody>
      </p:sp>
      <p:sp>
        <p:nvSpPr>
          <p:cNvPr id="20" name="Left Brace 19"/>
          <p:cNvSpPr/>
          <p:nvPr/>
        </p:nvSpPr>
        <p:spPr>
          <a:xfrm rot="5400000">
            <a:off x="4489538" y="212093"/>
            <a:ext cx="176064" cy="7383893"/>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grpSp>
        <p:nvGrpSpPr>
          <p:cNvPr id="3" name="Group 2"/>
          <p:cNvGrpSpPr/>
          <p:nvPr/>
        </p:nvGrpSpPr>
        <p:grpSpPr>
          <a:xfrm>
            <a:off x="2170406" y="892540"/>
            <a:ext cx="4814330" cy="2731904"/>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4"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Windows C# UI</a:t>
              </a:r>
            </a:p>
          </p:txBody>
        </p:sp>
        <p:sp>
          <p:nvSpPr>
            <p:cNvPr id="43" name="TextBox 42"/>
            <p:cNvSpPr txBox="1"/>
            <p:nvPr/>
          </p:nvSpPr>
          <p:spPr>
            <a:xfrm>
              <a:off x="4962446" y="2150169"/>
              <a:ext cx="2104077" cy="53078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Android C# UI</a:t>
              </a:r>
            </a:p>
          </p:txBody>
        </p:sp>
        <p:sp>
          <p:nvSpPr>
            <p:cNvPr id="19" name="TextBox 18"/>
            <p:cNvSpPr txBox="1"/>
            <p:nvPr/>
          </p:nvSpPr>
          <p:spPr>
            <a:xfrm>
              <a:off x="2830401" y="3439157"/>
              <a:ext cx="6393683" cy="892983"/>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946481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206314"/>
            <a:ext cx="8228433" cy="857129"/>
          </a:xfrm>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750482" y="3875720"/>
            <a:ext cx="3376872" cy="386581"/>
          </a:xfrm>
        </p:spPr>
        <p:txBody>
          <a:bodyPr/>
          <a:lstStyle/>
          <a:p>
            <a:pPr algn="ctr">
              <a:lnSpc>
                <a:spcPct val="100000"/>
              </a:lnSpc>
            </a:pPr>
            <a:r>
              <a:rPr lang="en-US" sz="1912" dirty="0" err="1">
                <a:solidFill>
                  <a:schemeClr val="tx1"/>
                </a:solidFill>
              </a:rPr>
              <a:t>Enfoque</a:t>
            </a:r>
            <a:r>
              <a:rPr lang="en-US" sz="1912" dirty="0">
                <a:solidFill>
                  <a:schemeClr val="tx1"/>
                </a:solidFill>
              </a:rPr>
              <a:t> </a:t>
            </a:r>
            <a:r>
              <a:rPr lang="en-US" sz="1912" dirty="0" err="1">
                <a:solidFill>
                  <a:schemeClr val="tx1"/>
                </a:solidFill>
              </a:rPr>
              <a:t>tradicional</a:t>
            </a:r>
            <a:endParaRPr lang="en-US" sz="1912" dirty="0">
              <a:solidFill>
                <a:schemeClr val="tx1"/>
              </a:solidFill>
            </a:endParaRPr>
          </a:p>
        </p:txBody>
      </p:sp>
      <p:sp>
        <p:nvSpPr>
          <p:cNvPr id="4" name="Text Placeholder 3"/>
          <p:cNvSpPr>
            <a:spLocks noGrp="1"/>
          </p:cNvSpPr>
          <p:nvPr>
            <p:ph type="body" sz="quarter" idx="11"/>
          </p:nvPr>
        </p:nvSpPr>
        <p:spPr>
          <a:xfrm>
            <a:off x="4911614" y="3790048"/>
            <a:ext cx="3370453" cy="677078"/>
          </a:xfrm>
        </p:spPr>
        <p:txBody>
          <a:bodyPr/>
          <a:lstStyle/>
          <a:p>
            <a:pPr algn="ctr">
              <a:lnSpc>
                <a:spcPct val="100000"/>
              </a:lnSpc>
            </a:pPr>
            <a:r>
              <a:rPr lang="en-US" sz="1800" dirty="0">
                <a:solidFill>
                  <a:schemeClr val="tx1"/>
                </a:solidFill>
              </a:rPr>
              <a:t>Con </a:t>
            </a:r>
            <a:r>
              <a:rPr lang="en-US" sz="1800" dirty="0" err="1">
                <a:solidFill>
                  <a:schemeClr val="tx1"/>
                </a:solidFill>
              </a:rPr>
              <a:t>Xamarin.Forms</a:t>
            </a:r>
            <a:r>
              <a:rPr lang="en-US" sz="1800" dirty="0">
                <a:solidFill>
                  <a:schemeClr val="tx1"/>
                </a:solidFill>
              </a:rPr>
              <a:t>:</a:t>
            </a:r>
            <a:br>
              <a:rPr lang="en-US" sz="1800" dirty="0">
                <a:solidFill>
                  <a:schemeClr val="tx1"/>
                </a:solidFill>
              </a:rPr>
            </a:br>
            <a:r>
              <a:rPr lang="en-US" sz="1400" dirty="0" err="1">
                <a:solidFill>
                  <a:schemeClr val="tx1"/>
                </a:solidFill>
              </a:rPr>
              <a:t>Más</a:t>
            </a:r>
            <a:r>
              <a:rPr lang="en-US" sz="1400" dirty="0">
                <a:solidFill>
                  <a:schemeClr val="tx1"/>
                </a:solidFill>
              </a:rPr>
              <a:t> </a:t>
            </a:r>
            <a:r>
              <a:rPr lang="en-US" sz="1400" dirty="0" err="1">
                <a:solidFill>
                  <a:schemeClr val="tx1"/>
                </a:solidFill>
              </a:rPr>
              <a:t>código</a:t>
            </a:r>
            <a:r>
              <a:rPr lang="en-US" sz="1400" dirty="0">
                <a:solidFill>
                  <a:schemeClr val="tx1"/>
                </a:solidFill>
              </a:rPr>
              <a:t> </a:t>
            </a:r>
            <a:r>
              <a:rPr lang="en-US" sz="1400" dirty="0" err="1">
                <a:solidFill>
                  <a:schemeClr val="tx1"/>
                </a:solidFill>
              </a:rPr>
              <a:t>compartido</a:t>
            </a:r>
            <a:r>
              <a:rPr lang="en-US" sz="1400" dirty="0">
                <a:solidFill>
                  <a:schemeClr val="tx1"/>
                </a:solidFill>
              </a:rPr>
              <a:t>, </a:t>
            </a:r>
            <a:r>
              <a:rPr lang="en-US" sz="1400" dirty="0" err="1">
                <a:solidFill>
                  <a:schemeClr val="tx1"/>
                </a:solidFill>
              </a:rPr>
              <a:t>nativo</a:t>
            </a:r>
            <a:endParaRPr lang="en-US" sz="1800" dirty="0">
              <a:solidFill>
                <a:schemeClr val="tx1"/>
              </a:solidFill>
            </a:endParaRPr>
          </a:p>
        </p:txBody>
      </p:sp>
      <p:grpSp>
        <p:nvGrpSpPr>
          <p:cNvPr id="25" name="Group 24"/>
          <p:cNvGrpSpPr/>
          <p:nvPr/>
        </p:nvGrpSpPr>
        <p:grpSpPr>
          <a:xfrm>
            <a:off x="750482" y="1861174"/>
            <a:ext cx="3376872" cy="1902140"/>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3" y="2021411"/>
              <a:ext cx="1968497"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31" name="TextBox 30"/>
            <p:cNvSpPr txBox="1"/>
            <p:nvPr/>
          </p:nvSpPr>
          <p:spPr>
            <a:xfrm>
              <a:off x="6845303" y="2021411"/>
              <a:ext cx="1968497"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Windows C# UI</a:t>
              </a:r>
            </a:p>
          </p:txBody>
        </p:sp>
        <p:sp>
          <p:nvSpPr>
            <p:cNvPr id="32" name="TextBox 31"/>
            <p:cNvSpPr txBox="1"/>
            <p:nvPr/>
          </p:nvSpPr>
          <p:spPr>
            <a:xfrm>
              <a:off x="4626795" y="2021408"/>
              <a:ext cx="2353425" cy="62184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900" dirty="0">
                  <a:solidFill>
                    <a:schemeClr val="bg1"/>
                  </a:solidFill>
                </a:rPr>
                <a:t>Android C# UI</a:t>
              </a:r>
            </a:p>
          </p:txBody>
        </p:sp>
      </p:grpSp>
      <p:grpSp>
        <p:nvGrpSpPr>
          <p:cNvPr id="7" name="Group 6"/>
          <p:cNvGrpSpPr/>
          <p:nvPr/>
        </p:nvGrpSpPr>
        <p:grpSpPr>
          <a:xfrm>
            <a:off x="1008985" y="1352433"/>
            <a:ext cx="2791595" cy="461777"/>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4905195" y="1352433"/>
            <a:ext cx="3376872" cy="2401545"/>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12"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4"/>
              <a:ext cx="4583698" cy="787996"/>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353" dirty="0">
                  <a:solidFill>
                    <a:schemeClr val="bg1"/>
                  </a:solidFill>
                </a:rPr>
                <a:t>Shared UI Code</a:t>
              </a:r>
            </a:p>
          </p:txBody>
        </p:sp>
      </p:grpSp>
      <p:sp>
        <p:nvSpPr>
          <p:cNvPr id="67" name="TextBox 66"/>
          <p:cNvSpPr txBox="1"/>
          <p:nvPr/>
        </p:nvSpPr>
        <p:spPr>
          <a:xfrm>
            <a:off x="757637" y="2638549"/>
            <a:ext cx="3369716" cy="511458"/>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912" dirty="0">
                <a:solidFill>
                  <a:schemeClr val="bg1"/>
                </a:solidFill>
                <a:latin typeface="+mj-lt"/>
              </a:rPr>
              <a:t>Shared C# Backend</a:t>
            </a:r>
          </a:p>
        </p:txBody>
      </p:sp>
    </p:spTree>
    <p:extLst>
      <p:ext uri="{BB962C8B-B14F-4D97-AF65-F5344CB8AC3E}">
        <p14:creationId xmlns:p14="http://schemas.microsoft.com/office/powerpoint/2010/main" val="12632076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bwMode="auto">
          <a:xfrm>
            <a:off x="870676" y="2716864"/>
            <a:ext cx="7416006" cy="94911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 name="Title 1"/>
          <p:cNvSpPr>
            <a:spLocks noGrp="1"/>
          </p:cNvSpPr>
          <p:nvPr>
            <p:ph type="title"/>
          </p:nvPr>
        </p:nvSpPr>
        <p:spPr>
          <a:xfrm>
            <a:off x="201681" y="217803"/>
            <a:ext cx="8740640" cy="674558"/>
          </a:xfrm>
        </p:spPr>
        <p:txBody>
          <a:bodyPr/>
          <a:lstStyle/>
          <a:p>
            <a:pPr algn="ctr"/>
            <a:r>
              <a:rPr lang="en-US" dirty="0"/>
              <a:t>El </a:t>
            </a:r>
            <a:r>
              <a:rPr lang="en-US" dirty="0" err="1"/>
              <a:t>enfoque</a:t>
            </a:r>
            <a:r>
              <a:rPr lang="en-US" dirty="0"/>
              <a:t> de Xamarin</a:t>
            </a:r>
          </a:p>
        </p:txBody>
      </p:sp>
      <p:sp>
        <p:nvSpPr>
          <p:cNvPr id="14" name="TextBox 13"/>
          <p:cNvSpPr txBox="1"/>
          <p:nvPr/>
        </p:nvSpPr>
        <p:spPr>
          <a:xfrm>
            <a:off x="321264" y="3995000"/>
            <a:ext cx="8514829" cy="4888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765" dirty="0" err="1">
                <a:solidFill>
                  <a:srgbClr val="70ACBB"/>
                </a:solidFill>
              </a:rPr>
              <a:t>Código</a:t>
            </a:r>
            <a:r>
              <a:rPr lang="en-US" sz="1765" dirty="0">
                <a:solidFill>
                  <a:srgbClr val="70ACBB"/>
                </a:solidFill>
              </a:rPr>
              <a:t> </a:t>
            </a:r>
            <a:r>
              <a:rPr lang="en-US" sz="1765" dirty="0" err="1">
                <a:solidFill>
                  <a:srgbClr val="70ACBB"/>
                </a:solidFill>
              </a:rPr>
              <a:t>común</a:t>
            </a:r>
            <a:r>
              <a:rPr lang="en-US" sz="1765" dirty="0">
                <a:solidFill>
                  <a:srgbClr val="70ACBB"/>
                </a:solidFill>
              </a:rPr>
              <a:t> </a:t>
            </a:r>
            <a:r>
              <a:rPr lang="en-US" sz="1765" dirty="0" err="1">
                <a:solidFill>
                  <a:srgbClr val="70ACBB"/>
                </a:solidFill>
              </a:rPr>
              <a:t>compartido</a:t>
            </a:r>
            <a:r>
              <a:rPr lang="en-US" sz="1765" dirty="0">
                <a:solidFill>
                  <a:srgbClr val="70ACBB"/>
                </a:solidFill>
              </a:rPr>
              <a:t> </a:t>
            </a:r>
            <a:r>
              <a:rPr lang="en-US" sz="1765" dirty="0">
                <a:solidFill>
                  <a:srgbClr val="6FBD23"/>
                </a:solidFill>
              </a:rPr>
              <a:t>•</a:t>
            </a:r>
            <a:r>
              <a:rPr lang="en-US" sz="1765" dirty="0">
                <a:solidFill>
                  <a:srgbClr val="16ACEE"/>
                </a:solidFill>
              </a:rPr>
              <a:t>  </a:t>
            </a:r>
            <a:r>
              <a:rPr lang="en-US" sz="1765" dirty="0" err="1">
                <a:solidFill>
                  <a:srgbClr val="70ACBB"/>
                </a:solidFill>
              </a:rPr>
              <a:t>Acceso</a:t>
            </a:r>
            <a:r>
              <a:rPr lang="en-US" sz="1765" dirty="0">
                <a:solidFill>
                  <a:srgbClr val="70ACBB"/>
                </a:solidFill>
              </a:rPr>
              <a:t> 100% a APIs </a:t>
            </a:r>
            <a:r>
              <a:rPr lang="en-US" sz="1765" dirty="0" err="1">
                <a:solidFill>
                  <a:srgbClr val="70ACBB"/>
                </a:solidFill>
              </a:rPr>
              <a:t>nativas</a:t>
            </a:r>
            <a:r>
              <a:rPr lang="en-US" sz="1765" dirty="0">
                <a:solidFill>
                  <a:srgbClr val="70ACBB"/>
                </a:solidFill>
              </a:rPr>
              <a:t> </a:t>
            </a:r>
            <a:r>
              <a:rPr lang="en-US" sz="1765" dirty="0">
                <a:solidFill>
                  <a:srgbClr val="6FBD23"/>
                </a:solidFill>
              </a:rPr>
              <a:t>•</a:t>
            </a:r>
            <a:r>
              <a:rPr lang="en-US" sz="1765" dirty="0">
                <a:solidFill>
                  <a:srgbClr val="16ACEE"/>
                </a:solidFill>
              </a:rPr>
              <a:t>  </a:t>
            </a:r>
            <a:r>
              <a:rPr lang="en-US" sz="1765" dirty="0">
                <a:solidFill>
                  <a:srgbClr val="70ACBB"/>
                </a:solidFill>
              </a:rPr>
              <a:t>Alto </a:t>
            </a:r>
            <a:r>
              <a:rPr lang="en-US" sz="1765" dirty="0" err="1">
                <a:solidFill>
                  <a:srgbClr val="70ACBB"/>
                </a:solidFill>
              </a:rPr>
              <a:t>rendimiento</a:t>
            </a:r>
            <a:endParaRPr lang="en-US" sz="1765" dirty="0">
              <a:solidFill>
                <a:srgbClr val="70ACBB"/>
              </a:solidFill>
            </a:endParaRPr>
          </a:p>
        </p:txBody>
      </p:sp>
      <p:grpSp>
        <p:nvGrpSpPr>
          <p:cNvPr id="11" name="Group 10"/>
          <p:cNvGrpSpPr/>
          <p:nvPr/>
        </p:nvGrpSpPr>
        <p:grpSpPr>
          <a:xfrm>
            <a:off x="870677" y="947097"/>
            <a:ext cx="7410474" cy="3052062"/>
            <a:chOff x="1195142" y="1537995"/>
            <a:chExt cx="10080188" cy="4151605"/>
          </a:xfrm>
        </p:grpSpPr>
        <p:sp>
          <p:nvSpPr>
            <p:cNvPr id="18" name="Rectangle 17"/>
            <p:cNvSpPr/>
            <p:nvPr/>
          </p:nvSpPr>
          <p:spPr bwMode="auto">
            <a:xfrm>
              <a:off x="1195142" y="2301954"/>
              <a:ext cx="2160116" cy="489101"/>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1195142" y="2818228"/>
              <a:ext cx="6535737" cy="110470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1208989"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iOS C# UI</a:t>
              </a:r>
            </a:p>
          </p:txBody>
        </p:sp>
        <p:sp>
          <p:nvSpPr>
            <p:cNvPr id="37" name="Rectangle 36"/>
            <p:cNvSpPr/>
            <p:nvPr/>
          </p:nvSpPr>
          <p:spPr bwMode="auto">
            <a:xfrm>
              <a:off x="3382952" y="2301954"/>
              <a:ext cx="2160116" cy="489101"/>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5570763" y="2301954"/>
              <a:ext cx="2160116" cy="489101"/>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42" name="TextBox 41"/>
            <p:cNvSpPr txBox="1"/>
            <p:nvPr/>
          </p:nvSpPr>
          <p:spPr>
            <a:xfrm>
              <a:off x="5584610"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Windows C# UI</a:t>
              </a:r>
            </a:p>
          </p:txBody>
        </p:sp>
        <p:sp>
          <p:nvSpPr>
            <p:cNvPr id="43" name="TextBox 42"/>
            <p:cNvSpPr txBox="1"/>
            <p:nvPr/>
          </p:nvSpPr>
          <p:spPr>
            <a:xfrm>
              <a:off x="3396801" y="2274286"/>
              <a:ext cx="214626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Android C# UI</a:t>
              </a:r>
            </a:p>
          </p:txBody>
        </p:sp>
        <p:sp>
          <p:nvSpPr>
            <p:cNvPr id="19" name="TextBox 18"/>
            <p:cNvSpPr txBox="1"/>
            <p:nvPr/>
          </p:nvSpPr>
          <p:spPr>
            <a:xfrm>
              <a:off x="1208989" y="2894802"/>
              <a:ext cx="6521889" cy="91088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Mobile</a:t>
              </a:r>
            </a:p>
          </p:txBody>
        </p:sp>
        <p:sp>
          <p:nvSpPr>
            <p:cNvPr id="20" name="Left Brace 19"/>
            <p:cNvSpPr/>
            <p:nvPr/>
          </p:nvSpPr>
          <p:spPr>
            <a:xfrm rot="5400000">
              <a:off x="6117741" y="547839"/>
              <a:ext cx="239493" cy="10044030"/>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grpSp>
          <p:nvGrpSpPr>
            <p:cNvPr id="31" name="Group 30"/>
            <p:cNvGrpSpPr/>
            <p:nvPr/>
          </p:nvGrpSpPr>
          <p:grpSpPr>
            <a:xfrm>
              <a:off x="1969228" y="1554924"/>
              <a:ext cx="625793" cy="625793"/>
              <a:chOff x="2057400" y="2725790"/>
              <a:chExt cx="1028700" cy="1028700"/>
            </a:xfrm>
          </p:grpSpPr>
          <p:sp>
            <p:nvSpPr>
              <p:cNvPr id="45" name="Oval 44"/>
              <p:cNvSpPr/>
              <p:nvPr/>
            </p:nvSpPr>
            <p:spPr bwMode="auto">
              <a:xfrm>
                <a:off x="2057400" y="272579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4156896" y="1554924"/>
              <a:ext cx="625793" cy="625793"/>
              <a:chOff x="3810000" y="3144890"/>
              <a:chExt cx="1028700" cy="1028700"/>
            </a:xfrm>
          </p:grpSpPr>
          <p:sp>
            <p:nvSpPr>
              <p:cNvPr id="41" name="Oval 40"/>
              <p:cNvSpPr/>
              <p:nvPr/>
            </p:nvSpPr>
            <p:spPr bwMode="auto">
              <a:xfrm>
                <a:off x="3810000" y="314489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6343881" y="1554924"/>
              <a:ext cx="625793" cy="625793"/>
              <a:chOff x="6083300" y="3144890"/>
              <a:chExt cx="1028700" cy="1028700"/>
            </a:xfrm>
          </p:grpSpPr>
          <p:sp>
            <p:nvSpPr>
              <p:cNvPr id="36" name="Oval 35"/>
              <p:cNvSpPr/>
              <p:nvPr/>
            </p:nvSpPr>
            <p:spPr bwMode="auto">
              <a:xfrm>
                <a:off x="6083300" y="314489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28" name="Rectangle 27"/>
            <p:cNvSpPr/>
            <p:nvPr/>
          </p:nvSpPr>
          <p:spPr bwMode="auto">
            <a:xfrm>
              <a:off x="7761222" y="2818228"/>
              <a:ext cx="3514108" cy="1106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9" name="TextBox 28"/>
            <p:cNvSpPr txBox="1"/>
            <p:nvPr/>
          </p:nvSpPr>
          <p:spPr>
            <a:xfrm>
              <a:off x="7764750" y="2894802"/>
              <a:ext cx="3507053" cy="910889"/>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C# Server</a:t>
              </a:r>
            </a:p>
          </p:txBody>
        </p:sp>
        <p:grpSp>
          <p:nvGrpSpPr>
            <p:cNvPr id="39" name="Group 38"/>
            <p:cNvGrpSpPr/>
            <p:nvPr/>
          </p:nvGrpSpPr>
          <p:grpSpPr>
            <a:xfrm>
              <a:off x="8309005" y="1554924"/>
              <a:ext cx="625793" cy="625793"/>
              <a:chOff x="6083300" y="3144890"/>
              <a:chExt cx="1028700" cy="1028700"/>
            </a:xfrm>
          </p:grpSpPr>
          <p:sp>
            <p:nvSpPr>
              <p:cNvPr id="47" name="Oval 46"/>
              <p:cNvSpPr/>
              <p:nvPr/>
            </p:nvSpPr>
            <p:spPr bwMode="auto">
              <a:xfrm>
                <a:off x="6083300" y="3144890"/>
                <a:ext cx="1028700" cy="1028700"/>
              </a:xfrm>
              <a:prstGeom prst="ellipse">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sp>
          <p:nvSpPr>
            <p:cNvPr id="30" name="Rectangle 29"/>
            <p:cNvSpPr/>
            <p:nvPr/>
          </p:nvSpPr>
          <p:spPr bwMode="auto">
            <a:xfrm>
              <a:off x="7762932" y="2302147"/>
              <a:ext cx="1705758" cy="491783"/>
            </a:xfrm>
            <a:prstGeom prst="rect">
              <a:avLst/>
            </a:prstGeom>
            <a:solidFill>
              <a:srgbClr val="14316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55" name="Rectangle 54"/>
            <p:cNvSpPr/>
            <p:nvPr/>
          </p:nvSpPr>
          <p:spPr bwMode="auto">
            <a:xfrm>
              <a:off x="9489856" y="2299329"/>
              <a:ext cx="1785083" cy="491783"/>
            </a:xfrm>
            <a:prstGeom prst="rect">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r>
                <a:rPr lang="en-US" sz="588" dirty="0">
                  <a:solidFill>
                    <a:srgbClr val="00BBF1"/>
                  </a:solidFill>
                  <a:ea typeface="Segoe UI" pitchFamily="34" charset="0"/>
                  <a:cs typeface="Segoe UI" pitchFamily="34" charset="0"/>
                </a:rPr>
                <a:t> </a:t>
              </a:r>
            </a:p>
          </p:txBody>
        </p:sp>
        <p:sp>
          <p:nvSpPr>
            <p:cNvPr id="57" name="TextBox 56"/>
            <p:cNvSpPr txBox="1"/>
            <p:nvPr/>
          </p:nvSpPr>
          <p:spPr>
            <a:xfrm>
              <a:off x="9504648" y="2215218"/>
              <a:ext cx="1769552" cy="664231"/>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881" dirty="0">
                  <a:solidFill>
                    <a:srgbClr val="FFFFFF"/>
                  </a:solidFill>
                </a:rPr>
                <a:t>Linux/Mono</a:t>
              </a:r>
            </a:p>
            <a:p>
              <a:pPr algn="ctr" defTabSz="685462" fontAlgn="base">
                <a:spcBef>
                  <a:spcPct val="0"/>
                </a:spcBef>
                <a:spcAft>
                  <a:spcPct val="0"/>
                </a:spcAft>
              </a:pPr>
              <a:r>
                <a:rPr lang="en-US" sz="881" dirty="0" err="1">
                  <a:solidFill>
                    <a:srgbClr val="FFFFFF"/>
                  </a:solidFill>
                </a:rPr>
                <a:t>CoreCLR</a:t>
              </a:r>
              <a:endParaRPr lang="en-US" sz="881" dirty="0">
                <a:solidFill>
                  <a:srgbClr val="FFFFFF"/>
                </a:solidFill>
              </a:endParaRPr>
            </a:p>
          </p:txBody>
        </p:sp>
        <p:grpSp>
          <p:nvGrpSpPr>
            <p:cNvPr id="8" name="Group 7"/>
            <p:cNvGrpSpPr/>
            <p:nvPr/>
          </p:nvGrpSpPr>
          <p:grpSpPr>
            <a:xfrm>
              <a:off x="10112428" y="1537995"/>
              <a:ext cx="625793" cy="625793"/>
              <a:chOff x="10112428" y="1537995"/>
              <a:chExt cx="625793" cy="625793"/>
            </a:xfrm>
          </p:grpSpPr>
          <p:sp>
            <p:nvSpPr>
              <p:cNvPr id="52" name="Oval 51"/>
              <p:cNvSpPr/>
              <p:nvPr/>
            </p:nvSpPr>
            <p:spPr bwMode="auto">
              <a:xfrm>
                <a:off x="10112428" y="1537995"/>
                <a:ext cx="625793" cy="625793"/>
              </a:xfrm>
              <a:prstGeom prst="ellipse">
                <a:avLst/>
              </a:prstGeom>
              <a:solidFill>
                <a:srgbClr val="3030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415"/>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8" name="Picture 57" descr="Linux_logo.pdf"/>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0239177" y="1631971"/>
                <a:ext cx="372529" cy="412443"/>
              </a:xfrm>
              <a:prstGeom prst="rect">
                <a:avLst/>
              </a:prstGeom>
            </p:spPr>
          </p:pic>
        </p:grpSp>
        <p:sp>
          <p:nvSpPr>
            <p:cNvPr id="60" name="TextBox 59"/>
            <p:cNvSpPr txBox="1"/>
            <p:nvPr/>
          </p:nvSpPr>
          <p:spPr>
            <a:xfrm>
              <a:off x="7777067" y="2274476"/>
              <a:ext cx="1690918" cy="541424"/>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1175" dirty="0">
                  <a:solidFill>
                    <a:srgbClr val="FFFFFF"/>
                  </a:solidFill>
                </a:rPr>
                <a:t>Azure</a:t>
              </a:r>
            </a:p>
          </p:txBody>
        </p:sp>
      </p:grpSp>
      <p:sp>
        <p:nvSpPr>
          <p:cNvPr id="50" name="TextBox 49"/>
          <p:cNvSpPr txBox="1"/>
          <p:nvPr/>
        </p:nvSpPr>
        <p:spPr>
          <a:xfrm>
            <a:off x="880858" y="2806934"/>
            <a:ext cx="7400292" cy="669642"/>
          </a:xfrm>
          <a:prstGeom prst="rect">
            <a:avLst/>
          </a:prstGeom>
          <a:noFill/>
        </p:spPr>
        <p:txBody>
          <a:bodyPr wrap="square" lIns="134444" tIns="107555" rIns="134444" bIns="107555" rtlCol="0">
            <a:spAutoFit/>
          </a:bodyPr>
          <a:lstStyle/>
          <a:p>
            <a:pPr algn="ctr" defTabSz="685462" fontAlgn="base">
              <a:spcBef>
                <a:spcPct val="0"/>
              </a:spcBef>
              <a:spcAft>
                <a:spcPct val="0"/>
              </a:spcAft>
            </a:pPr>
            <a:r>
              <a:rPr lang="en-US" sz="2940" dirty="0">
                <a:solidFill>
                  <a:srgbClr val="FFFFFF"/>
                </a:solidFill>
              </a:rPr>
              <a:t>Shared C# Client/Server</a:t>
            </a:r>
          </a:p>
        </p:txBody>
      </p:sp>
    </p:spTree>
    <p:extLst>
      <p:ext uri="{BB962C8B-B14F-4D97-AF65-F5344CB8AC3E}">
        <p14:creationId xmlns:p14="http://schemas.microsoft.com/office/powerpoint/2010/main" val="2500159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p:cNvSpPr txBox="1"/>
          <p:nvPr/>
        </p:nvSpPr>
        <p:spPr>
          <a:xfrm>
            <a:off x="649" y="1471771"/>
            <a:ext cx="9142703" cy="1902700"/>
          </a:xfrm>
          <a:prstGeom prst="rect">
            <a:avLst/>
          </a:prstGeom>
          <a:noFill/>
        </p:spPr>
        <p:txBody>
          <a:bodyPr wrap="square" rtlCol="0">
            <a:spAutoFit/>
          </a:bodyPr>
          <a:lstStyle/>
          <a:p>
            <a:pPr algn="ctr"/>
            <a:r>
              <a:rPr lang="en-US" sz="5882" dirty="0">
                <a:latin typeface="Segoe UI" charset="0"/>
                <a:ea typeface="Segoe UI" charset="0"/>
                <a:cs typeface="Segoe UI" charset="0"/>
              </a:rPr>
              <a:t>Xamarin </a:t>
            </a:r>
            <a:r>
              <a:rPr lang="en-US" sz="5882" dirty="0" err="1">
                <a:latin typeface="Segoe UI" charset="0"/>
                <a:ea typeface="Segoe UI" charset="0"/>
                <a:cs typeface="Segoe UI" charset="0"/>
              </a:rPr>
              <a:t>ahora</a:t>
            </a:r>
            <a:r>
              <a:rPr lang="en-US" sz="5882" dirty="0">
                <a:latin typeface="Segoe UI" charset="0"/>
                <a:ea typeface="Segoe UI" charset="0"/>
                <a:cs typeface="Segoe UI" charset="0"/>
              </a:rPr>
              <a:t> </a:t>
            </a:r>
            <a:r>
              <a:rPr lang="en-US" sz="5882" b="1" dirty="0">
                <a:latin typeface="Segoe UI" charset="0"/>
                <a:ea typeface="Segoe UI" charset="0"/>
                <a:cs typeface="Segoe UI" charset="0"/>
              </a:rPr>
              <a:t>gratis</a:t>
            </a:r>
            <a:r>
              <a:rPr lang="en-US" sz="5882" dirty="0">
                <a:latin typeface="Segoe UI" charset="0"/>
                <a:ea typeface="Segoe UI" charset="0"/>
                <a:cs typeface="Segoe UI" charset="0"/>
              </a:rPr>
              <a:t> e </a:t>
            </a:r>
            <a:r>
              <a:rPr lang="en-US" sz="5882" dirty="0" err="1">
                <a:latin typeface="Segoe UI" charset="0"/>
                <a:ea typeface="Segoe UI" charset="0"/>
                <a:cs typeface="Segoe UI" charset="0"/>
              </a:rPr>
              <a:t>incluido</a:t>
            </a:r>
            <a:r>
              <a:rPr lang="en-US" sz="5882" dirty="0">
                <a:latin typeface="Segoe UI" charset="0"/>
                <a:ea typeface="Segoe UI" charset="0"/>
                <a:cs typeface="Segoe UI" charset="0"/>
              </a:rPr>
              <a:t> </a:t>
            </a:r>
            <a:r>
              <a:rPr lang="en-US" sz="5882" dirty="0" err="1">
                <a:latin typeface="Segoe UI" charset="0"/>
                <a:ea typeface="Segoe UI" charset="0"/>
                <a:cs typeface="Segoe UI" charset="0"/>
              </a:rPr>
              <a:t>en</a:t>
            </a:r>
            <a:r>
              <a:rPr lang="en-US" sz="5882" dirty="0">
                <a:latin typeface="Segoe UI" charset="0"/>
                <a:ea typeface="Segoe UI" charset="0"/>
                <a:cs typeface="Segoe UI" charset="0"/>
              </a:rPr>
              <a:t> Visual Studio</a:t>
            </a:r>
          </a:p>
        </p:txBody>
      </p:sp>
    </p:spTree>
    <p:extLst>
      <p:ext uri="{BB962C8B-B14F-4D97-AF65-F5344CB8AC3E}">
        <p14:creationId xmlns:p14="http://schemas.microsoft.com/office/powerpoint/2010/main" val="170690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8945" y="442206"/>
            <a:ext cx="8228433" cy="857129"/>
          </a:xfrm>
        </p:spPr>
        <p:txBody>
          <a:bodyPr/>
          <a:lstStyle/>
          <a:p>
            <a:r>
              <a:rPr lang="en-US" sz="4400" dirty="0" err="1"/>
              <a:t>Rendimiento</a:t>
            </a:r>
            <a:r>
              <a:rPr lang="en-US" sz="4400" dirty="0"/>
              <a:t> </a:t>
            </a:r>
            <a:r>
              <a:rPr lang="en-US" sz="4400" dirty="0" err="1"/>
              <a:t>nativo</a:t>
            </a:r>
            <a:endParaRPr lang="en-US" sz="4400" dirty="0"/>
          </a:p>
        </p:txBody>
      </p:sp>
      <p:sp>
        <p:nvSpPr>
          <p:cNvPr id="3" name="Text Placeholder 2"/>
          <p:cNvSpPr>
            <a:spLocks noGrp="1"/>
          </p:cNvSpPr>
          <p:nvPr>
            <p:ph type="body" sz="quarter" idx="10"/>
          </p:nvPr>
        </p:nvSpPr>
        <p:spPr>
          <a:xfrm>
            <a:off x="482644" y="3432989"/>
            <a:ext cx="4033339" cy="988732"/>
          </a:xfrm>
        </p:spPr>
        <p:txBody>
          <a:bodyPr/>
          <a:lstStyle/>
          <a:p>
            <a:pPr lvl="1">
              <a:lnSpc>
                <a:spcPct val="110000"/>
              </a:lnSpc>
              <a:spcBef>
                <a:spcPts val="900"/>
              </a:spcBef>
            </a:pPr>
            <a:r>
              <a:rPr lang="en-US" sz="1600" dirty="0" err="1">
                <a:solidFill>
                  <a:srgbClr val="7E5DBE"/>
                </a:solidFill>
                <a:cs typeface="Segoe UI" panose="020B0502040204020203" pitchFamily="34" charset="0"/>
              </a:rPr>
              <a:t>Xamarin.iOS</a:t>
            </a:r>
            <a:r>
              <a:rPr lang="en-US" sz="1600" dirty="0">
                <a:latin typeface="+mj-lt"/>
                <a:cs typeface="Segoe UI" panose="020B0502040204020203" pitchFamily="34" charset="0"/>
              </a:rPr>
              <a:t> </a:t>
            </a:r>
            <a:r>
              <a:rPr lang="en-US" sz="1600" dirty="0" err="1">
                <a:latin typeface="+mj-lt"/>
                <a:cs typeface="Segoe UI" panose="020B0502040204020203" pitchFamily="34" charset="0"/>
              </a:rPr>
              <a:t>usa</a:t>
            </a:r>
            <a:r>
              <a:rPr lang="en-US" sz="1600" dirty="0">
                <a:latin typeface="+mj-lt"/>
                <a:cs typeface="Segoe UI" panose="020B0502040204020203" pitchFamily="34" charset="0"/>
              </a:rPr>
              <a:t> la </a:t>
            </a:r>
            <a:r>
              <a:rPr lang="en-US" sz="1600" dirty="0" err="1">
                <a:latin typeface="+mj-lt"/>
                <a:cs typeface="Segoe UI" panose="020B0502040204020203" pitchFamily="34" charset="0"/>
              </a:rPr>
              <a:t>compilación</a:t>
            </a:r>
            <a:r>
              <a:rPr lang="en-US" sz="1600" dirty="0">
                <a:latin typeface="+mj-lt"/>
                <a:cs typeface="Segoe UI" panose="020B0502040204020203" pitchFamily="34" charset="0"/>
              </a:rPr>
              <a:t> Ahead Of Time (AOT) para </a:t>
            </a:r>
            <a:r>
              <a:rPr lang="en-US" sz="1600" dirty="0" err="1">
                <a:latin typeface="+mj-lt"/>
                <a:cs typeface="Segoe UI" panose="020B0502040204020203" pitchFamily="34" charset="0"/>
              </a:rPr>
              <a:t>crear</a:t>
            </a:r>
            <a:r>
              <a:rPr lang="en-US" sz="1600" dirty="0">
                <a:latin typeface="+mj-lt"/>
                <a:cs typeface="Segoe UI" panose="020B0502040204020203" pitchFamily="34" charset="0"/>
              </a:rPr>
              <a:t> un </a:t>
            </a:r>
            <a:r>
              <a:rPr lang="en-US" sz="1600" dirty="0" err="1">
                <a:latin typeface="+mj-lt"/>
                <a:cs typeface="Segoe UI" panose="020B0502040204020203" pitchFamily="34" charset="0"/>
              </a:rPr>
              <a:t>binario</a:t>
            </a:r>
            <a:r>
              <a:rPr lang="en-US" sz="1600" dirty="0">
                <a:latin typeface="+mj-lt"/>
                <a:cs typeface="Segoe UI" panose="020B0502040204020203" pitchFamily="34" charset="0"/>
              </a:rPr>
              <a:t> ARM para la Apple’s App Store.</a:t>
            </a:r>
          </a:p>
        </p:txBody>
      </p:sp>
      <p:sp>
        <p:nvSpPr>
          <p:cNvPr id="4" name="Text Placeholder 3"/>
          <p:cNvSpPr>
            <a:spLocks noGrp="1"/>
          </p:cNvSpPr>
          <p:nvPr>
            <p:ph type="body" sz="quarter" idx="11"/>
          </p:nvPr>
        </p:nvSpPr>
        <p:spPr>
          <a:xfrm>
            <a:off x="4684039" y="3432988"/>
            <a:ext cx="4033339" cy="988732"/>
          </a:xfrm>
        </p:spPr>
        <p:txBody>
          <a:bodyPr/>
          <a:lstStyle/>
          <a:p>
            <a:pPr marL="169211" lvl="1" defTabSz="335950">
              <a:lnSpc>
                <a:spcPct val="110000"/>
              </a:lnSpc>
              <a:defRPr/>
            </a:pPr>
            <a:r>
              <a:rPr lang="en-US" sz="1765" dirty="0" err="1">
                <a:solidFill>
                  <a:srgbClr val="66B11F"/>
                </a:solidFill>
                <a:cs typeface="Segoe UI" panose="020B0502040204020203" pitchFamily="34" charset="0"/>
              </a:rPr>
              <a:t>Xamarin.Android</a:t>
            </a:r>
            <a:r>
              <a:rPr lang="en-US" sz="1765" dirty="0">
                <a:latin typeface="+mj-lt"/>
                <a:cs typeface="Segoe UI" panose="020B0502040204020203" pitchFamily="34" charset="0"/>
              </a:rPr>
              <a:t> </a:t>
            </a:r>
            <a:r>
              <a:rPr lang="en-US" sz="1765" dirty="0" err="1">
                <a:latin typeface="+mj-lt"/>
                <a:cs typeface="Segoe UI" panose="020B0502040204020203" pitchFamily="34" charset="0"/>
              </a:rPr>
              <a:t>toma</a:t>
            </a:r>
            <a:r>
              <a:rPr lang="en-US" sz="1765" dirty="0">
                <a:latin typeface="+mj-lt"/>
                <a:cs typeface="Segoe UI" panose="020B0502040204020203" pitchFamily="34" charset="0"/>
              </a:rPr>
              <a:t> </a:t>
            </a:r>
            <a:r>
              <a:rPr lang="en-US" sz="1765" dirty="0" err="1">
                <a:latin typeface="+mj-lt"/>
                <a:cs typeface="Segoe UI" panose="020B0502040204020203" pitchFamily="34" charset="0"/>
              </a:rPr>
              <a:t>ventaja</a:t>
            </a:r>
            <a:r>
              <a:rPr lang="en-US" sz="1765" dirty="0">
                <a:latin typeface="+mj-lt"/>
                <a:cs typeface="Segoe UI" panose="020B0502040204020203" pitchFamily="34" charset="0"/>
              </a:rPr>
              <a:t> de  la </a:t>
            </a:r>
            <a:r>
              <a:rPr lang="en-US" sz="1765" dirty="0" err="1">
                <a:latin typeface="+mj-lt"/>
                <a:cs typeface="Segoe UI" panose="020B0502040204020203" pitchFamily="34" charset="0"/>
              </a:rPr>
              <a:t>compilación</a:t>
            </a:r>
            <a:r>
              <a:rPr lang="en-US" sz="1765" dirty="0">
                <a:latin typeface="+mj-lt"/>
                <a:cs typeface="Segoe UI" panose="020B0502040204020203" pitchFamily="34" charset="0"/>
              </a:rPr>
              <a:t> Just In Time (JIT) </a:t>
            </a:r>
            <a:r>
              <a:rPr lang="en-US" sz="1765" dirty="0" err="1">
                <a:latin typeface="+mj-lt"/>
                <a:cs typeface="Segoe UI" panose="020B0502040204020203" pitchFamily="34" charset="0"/>
              </a:rPr>
              <a:t>en</a:t>
            </a:r>
            <a:r>
              <a:rPr lang="en-US" sz="1765" dirty="0">
                <a:latin typeface="+mj-lt"/>
                <a:cs typeface="Segoe UI" panose="020B0502040204020203" pitchFamily="34" charset="0"/>
              </a:rPr>
              <a:t> </a:t>
            </a:r>
            <a:r>
              <a:rPr lang="en-US" sz="1765" dirty="0" err="1">
                <a:latin typeface="+mj-lt"/>
                <a:cs typeface="Segoe UI" panose="020B0502040204020203" pitchFamily="34" charset="0"/>
              </a:rPr>
              <a:t>dispositivos</a:t>
            </a:r>
            <a:r>
              <a:rPr lang="en-US" sz="1765" dirty="0">
                <a:latin typeface="+mj-lt"/>
                <a:cs typeface="Segoe UI" panose="020B0502040204020203" pitchFamily="34" charset="0"/>
              </a:rPr>
              <a:t> Android.</a:t>
            </a:r>
          </a:p>
        </p:txBody>
      </p:sp>
      <p:grpSp>
        <p:nvGrpSpPr>
          <p:cNvPr id="6" name="Group 5"/>
          <p:cNvGrpSpPr/>
          <p:nvPr/>
        </p:nvGrpSpPr>
        <p:grpSpPr>
          <a:xfrm>
            <a:off x="586508" y="1401196"/>
            <a:ext cx="7952222" cy="1929932"/>
            <a:chOff x="797226" y="1841500"/>
            <a:chExt cx="10869437" cy="2637914"/>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3196670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endParaRPr lang="en-US"/>
          </a:p>
        </p:txBody>
      </p:sp>
      <p:sp>
        <p:nvSpPr>
          <p:cNvPr id="2" name="Title 1"/>
          <p:cNvSpPr>
            <a:spLocks noGrp="1"/>
          </p:cNvSpPr>
          <p:nvPr>
            <p:ph type="title"/>
          </p:nvPr>
        </p:nvSpPr>
        <p:spPr>
          <a:xfrm>
            <a:off x="372452" y="38079"/>
            <a:ext cx="8228433" cy="857129"/>
          </a:xfrm>
        </p:spPr>
        <p:txBody>
          <a:bodyPr/>
          <a:lstStyle/>
          <a:p>
            <a:r>
              <a:rPr lang="en-US" dirty="0"/>
              <a:t>Open Source – </a:t>
            </a:r>
            <a:r>
              <a:rPr lang="en-US" dirty="0" err="1"/>
              <a:t>open.xamarin.com</a:t>
            </a:r>
            <a:endParaRPr lang="en-US" dirty="0"/>
          </a:p>
        </p:txBody>
      </p:sp>
      <p:pic>
        <p:nvPicPr>
          <p:cNvPr id="3" name="Picture 2"/>
          <p:cNvPicPr>
            <a:picLocks noChangeAspect="1"/>
          </p:cNvPicPr>
          <p:nvPr/>
        </p:nvPicPr>
        <p:blipFill>
          <a:blip r:embed="rId3"/>
          <a:stretch>
            <a:fillRect/>
          </a:stretch>
        </p:blipFill>
        <p:spPr>
          <a:xfrm>
            <a:off x="649" y="895208"/>
            <a:ext cx="9142703" cy="4661293"/>
          </a:xfrm>
          <a:prstGeom prst="rect">
            <a:avLst/>
          </a:prstGeom>
        </p:spPr>
      </p:pic>
    </p:spTree>
    <p:extLst>
      <p:ext uri="{BB962C8B-B14F-4D97-AF65-F5344CB8AC3E}">
        <p14:creationId xmlns:p14="http://schemas.microsoft.com/office/powerpoint/2010/main" val="107328759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3-eu-west-1.amazonaws.com/tlife-cdn/wp-content/uploads/2016/04/08121937/meme-julio-iglesias_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 y="366"/>
            <a:ext cx="9142703" cy="5632557"/>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p:cNvSpPr>
            <a:spLocks noGrp="1"/>
          </p:cNvSpPr>
          <p:nvPr>
            <p:ph type="title"/>
          </p:nvPr>
        </p:nvSpPr>
        <p:spPr>
          <a:xfrm>
            <a:off x="237379" y="299659"/>
            <a:ext cx="2604038" cy="857129"/>
          </a:xfrm>
        </p:spPr>
        <p:txBody>
          <a:bodyPr/>
          <a:lstStyle/>
          <a:p>
            <a:r>
              <a:rPr lang="en-US" sz="4799" dirty="0"/>
              <a:t>C# </a:t>
            </a:r>
            <a:r>
              <a:rPr lang="en-US" sz="4799" dirty="0" err="1"/>
              <a:t>mola</a:t>
            </a:r>
            <a:endParaRPr lang="en-US" sz="4799" dirty="0"/>
          </a:p>
        </p:txBody>
      </p:sp>
      <p:sp>
        <p:nvSpPr>
          <p:cNvPr id="12" name="Title 1"/>
          <p:cNvSpPr txBox="1">
            <a:spLocks/>
          </p:cNvSpPr>
          <p:nvPr/>
        </p:nvSpPr>
        <p:spPr>
          <a:xfrm>
            <a:off x="6389656" y="2851996"/>
            <a:ext cx="2604038" cy="1278912"/>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r>
              <a:rPr lang="en-US" sz="4799" b="1" dirty="0"/>
              <a:t>Y lo </a:t>
            </a:r>
            <a:r>
              <a:rPr lang="en-US" sz="4799" b="1" dirty="0" err="1"/>
              <a:t>sabes</a:t>
            </a:r>
            <a:r>
              <a:rPr lang="en-US" sz="4799" b="1" dirty="0"/>
              <a:t>!</a:t>
            </a:r>
          </a:p>
        </p:txBody>
      </p:sp>
    </p:spTree>
    <p:extLst>
      <p:ext uri="{BB962C8B-B14F-4D97-AF65-F5344CB8AC3E}">
        <p14:creationId xmlns:p14="http://schemas.microsoft.com/office/powerpoint/2010/main" val="1498350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anim calcmode="lin" valueType="num">
                                      <p:cBhvr>
                                        <p:cTn id="12" dur="1000" fill="hold"/>
                                        <p:tgtEl>
                                          <p:spTgt spid="11"/>
                                        </p:tgtEl>
                                        <p:attrNameLst>
                                          <p:attrName>ppt_x</p:attrName>
                                        </p:attrNameLst>
                                      </p:cBhvr>
                                      <p:tavLst>
                                        <p:tav tm="0">
                                          <p:val>
                                            <p:strVal val="#ppt_x"/>
                                          </p:val>
                                        </p:tav>
                                        <p:tav tm="100000">
                                          <p:val>
                                            <p:strVal val="#ppt_x"/>
                                          </p:val>
                                        </p:tav>
                                      </p:tavLst>
                                    </p:anim>
                                    <p:anim calcmode="lin" valueType="num">
                                      <p:cBhvr>
                                        <p:cTn id="1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84" y="128233"/>
            <a:ext cx="8228433" cy="857129"/>
          </a:xfrm>
        </p:spPr>
        <p:txBody>
          <a:bodyPr/>
          <a:lstStyle/>
          <a:p>
            <a:r>
              <a:rPr lang="en-US" dirty="0"/>
              <a:t>C# </a:t>
            </a:r>
            <a:r>
              <a:rPr lang="en-US" dirty="0" err="1"/>
              <a:t>mola</a:t>
            </a:r>
            <a:endParaRPr lang="en-US" dirty="0"/>
          </a:p>
        </p:txBody>
      </p:sp>
      <p:pic>
        <p:nvPicPr>
          <p:cNvPr id="3" name="Picture 2"/>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075333" y="1013381"/>
            <a:ext cx="3398254" cy="976611"/>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084766" y="3231289"/>
            <a:ext cx="3398254" cy="978417"/>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4"/>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084766" y="2057729"/>
            <a:ext cx="3379388" cy="1105823"/>
          </a:xfrm>
          <a:prstGeom prst="rect">
            <a:avLst/>
          </a:prstGeom>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4813755" y="1224728"/>
            <a:ext cx="3336207" cy="553968"/>
          </a:xfrm>
          <a:prstGeom prst="rect">
            <a:avLst/>
          </a:prstGeom>
          <a:noFill/>
        </p:spPr>
        <p:txBody>
          <a:bodyPr wrap="square" lIns="137141" tIns="109713" rIns="137141" bIns="109713" rtlCol="0">
            <a:spAutoFit/>
          </a:bodyPr>
          <a:lstStyle/>
          <a:p>
            <a:pPr>
              <a:lnSpc>
                <a:spcPct val="90000"/>
              </a:lnSpc>
              <a:spcAft>
                <a:spcPts val="450"/>
              </a:spcAft>
            </a:pPr>
            <a:r>
              <a:rPr lang="en-US" sz="2400" dirty="0">
                <a:gradFill>
                  <a:gsLst>
                    <a:gs pos="2917">
                      <a:schemeClr val="tx1"/>
                    </a:gs>
                    <a:gs pos="30000">
                      <a:schemeClr val="tx1"/>
                    </a:gs>
                  </a:gsLst>
                  <a:lin ang="5400000" scaled="0"/>
                </a:gradFill>
              </a:rPr>
              <a:t>LINQ</a:t>
            </a:r>
          </a:p>
        </p:txBody>
      </p:sp>
      <p:sp>
        <p:nvSpPr>
          <p:cNvPr id="7" name="TextBox 6"/>
          <p:cNvSpPr txBox="1"/>
          <p:nvPr/>
        </p:nvSpPr>
        <p:spPr>
          <a:xfrm>
            <a:off x="4813754" y="2332601"/>
            <a:ext cx="4129436" cy="553968"/>
          </a:xfrm>
          <a:prstGeom prst="rect">
            <a:avLst/>
          </a:prstGeom>
          <a:noFill/>
        </p:spPr>
        <p:txBody>
          <a:bodyPr wrap="square" lIns="137141" tIns="109713" rIns="137141" bIns="109713" rtlCol="0">
            <a:spAutoFit/>
          </a:bodyPr>
          <a:lstStyle/>
          <a:p>
            <a:pPr>
              <a:lnSpc>
                <a:spcPct val="90000"/>
              </a:lnSpc>
              <a:spcAft>
                <a:spcPts val="450"/>
              </a:spcAft>
            </a:pPr>
            <a:r>
              <a:rPr lang="en-US" sz="2400" dirty="0">
                <a:gradFill>
                  <a:gsLst>
                    <a:gs pos="2917">
                      <a:schemeClr val="tx1"/>
                    </a:gs>
                    <a:gs pos="30000">
                      <a:schemeClr val="tx1"/>
                    </a:gs>
                  </a:gsLst>
                  <a:lin ang="5400000" scaled="0"/>
                </a:gradFill>
              </a:rPr>
              <a:t>XML</a:t>
            </a:r>
          </a:p>
        </p:txBody>
      </p:sp>
      <p:sp>
        <p:nvSpPr>
          <p:cNvPr id="8" name="TextBox 7"/>
          <p:cNvSpPr txBox="1"/>
          <p:nvPr/>
        </p:nvSpPr>
        <p:spPr>
          <a:xfrm>
            <a:off x="4764135" y="3277314"/>
            <a:ext cx="4129436" cy="886366"/>
          </a:xfrm>
          <a:prstGeom prst="rect">
            <a:avLst/>
          </a:prstGeom>
          <a:noFill/>
        </p:spPr>
        <p:txBody>
          <a:bodyPr wrap="square" lIns="137141" tIns="109713" rIns="137141" bIns="109713" rtlCol="0">
            <a:spAutoFit/>
          </a:bodyPr>
          <a:lstStyle/>
          <a:p>
            <a:pPr>
              <a:lnSpc>
                <a:spcPct val="90000"/>
              </a:lnSpc>
              <a:spcAft>
                <a:spcPts val="450"/>
              </a:spcAft>
            </a:pPr>
            <a:r>
              <a:rPr lang="en-US" sz="2400" dirty="0" err="1">
                <a:gradFill>
                  <a:gsLst>
                    <a:gs pos="2917">
                      <a:schemeClr val="tx1"/>
                    </a:gs>
                    <a:gs pos="30000">
                      <a:schemeClr val="tx1"/>
                    </a:gs>
                  </a:gsLst>
                  <a:lin ang="5400000" scaled="0"/>
                </a:gradFill>
              </a:rPr>
              <a:t>Gestión</a:t>
            </a:r>
            <a:r>
              <a:rPr lang="en-US" sz="2400" dirty="0">
                <a:gradFill>
                  <a:gsLst>
                    <a:gs pos="2917">
                      <a:schemeClr val="tx1"/>
                    </a:gs>
                    <a:gs pos="30000">
                      <a:schemeClr val="tx1"/>
                    </a:gs>
                  </a:gsLst>
                  <a:lin ang="5400000" scaled="0"/>
                </a:gradFill>
              </a:rPr>
              <a:t> de </a:t>
            </a:r>
            <a:r>
              <a:rPr lang="en-US" sz="2400" dirty="0" err="1">
                <a:gradFill>
                  <a:gsLst>
                    <a:gs pos="2917">
                      <a:schemeClr val="tx1"/>
                    </a:gs>
                    <a:gs pos="30000">
                      <a:schemeClr val="tx1"/>
                    </a:gs>
                  </a:gsLst>
                  <a:lin ang="5400000" scaled="0"/>
                </a:gradFill>
              </a:rPr>
              <a:t>eventos</a:t>
            </a:r>
            <a:r>
              <a:rPr lang="en-US" sz="2400" dirty="0">
                <a:gradFill>
                  <a:gsLst>
                    <a:gs pos="2917">
                      <a:schemeClr val="tx1"/>
                    </a:gs>
                    <a:gs pos="30000">
                      <a:schemeClr val="tx1"/>
                    </a:gs>
                  </a:gsLst>
                  <a:lin ang="5400000" scaled="0"/>
                </a:gradFill>
              </a:rPr>
              <a:t> y </a:t>
            </a:r>
            <a:r>
              <a:rPr lang="en-US" sz="2400" dirty="0" err="1">
                <a:gradFill>
                  <a:gsLst>
                    <a:gs pos="2917">
                      <a:schemeClr val="tx1"/>
                    </a:gs>
                    <a:gs pos="30000">
                      <a:schemeClr val="tx1"/>
                    </a:gs>
                  </a:gsLst>
                  <a:lin ang="5400000" scaled="0"/>
                </a:gradFill>
              </a:rPr>
              <a:t>delegados</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353215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097857" y="892121"/>
            <a:ext cx="4845953" cy="2081565"/>
          </a:xfrm>
        </p:spPr>
        <p:txBody>
          <a:bodyPr/>
          <a:lstStyle/>
          <a:p>
            <a:r>
              <a:rPr lang="es-ES" sz="2100" dirty="0"/>
              <a:t>Visual Studio Technologies &amp; Windows Platform Development MVP</a:t>
            </a:r>
          </a:p>
          <a:p>
            <a:r>
              <a:rPr lang="es-ES" sz="2100" dirty="0"/>
              <a:t>Xamarin MVP</a:t>
            </a:r>
          </a:p>
          <a:p>
            <a:r>
              <a:rPr lang="es-ES" sz="2100" dirty="0"/>
              <a:t>Software Developer at Plain Concepts</a:t>
            </a:r>
          </a:p>
        </p:txBody>
      </p:sp>
      <p:sp>
        <p:nvSpPr>
          <p:cNvPr id="3" name="Title 2"/>
          <p:cNvSpPr>
            <a:spLocks noGrp="1"/>
          </p:cNvSpPr>
          <p:nvPr>
            <p:ph type="title"/>
          </p:nvPr>
        </p:nvSpPr>
        <p:spPr/>
        <p:txBody>
          <a:bodyPr/>
          <a:lstStyle/>
          <a:p>
            <a:r>
              <a:rPr lang="es-ES" dirty="0"/>
              <a:t>Javier Suárez Ruiz</a:t>
            </a:r>
          </a:p>
        </p:txBody>
      </p:sp>
      <p:sp>
        <p:nvSpPr>
          <p:cNvPr id="6" name="Text Placeholder 4"/>
          <p:cNvSpPr>
            <a:spLocks noGrp="1"/>
          </p:cNvSpPr>
          <p:nvPr/>
        </p:nvSpPr>
        <p:spPr>
          <a:xfrm>
            <a:off x="4097857" y="3282760"/>
            <a:ext cx="4631261" cy="1037656"/>
          </a:xfrm>
          <a:prstGeom prst="rect">
            <a:avLst/>
          </a:prstGeom>
        </p:spPr>
        <p:txBody>
          <a:bodyPr vert="horz" lIns="89630" tIns="0" rIns="89630" bIns="44816" rtlCol="0">
            <a:normAutofit fontScale="70000" lnSpcReduction="20000"/>
          </a:bodyPr>
          <a:lstStyle>
            <a:lvl1pPr marL="0" indent="0" algn="l" defTabSz="914400" rtl="0" eaLnBrk="1" latinLnBrk="0" hangingPunct="1">
              <a:spcBef>
                <a:spcPct val="20000"/>
              </a:spcBef>
              <a:buFont typeface="Arial" pitchFamily="34" charset="0"/>
              <a:buNone/>
              <a:defRPr sz="2800" kern="1200">
                <a:solidFill>
                  <a:schemeClr val="bg1"/>
                </a:solidFill>
                <a:latin typeface="+mn-lt"/>
                <a:ea typeface="+mn-ea"/>
                <a:cs typeface="+mn-cs"/>
              </a:defRPr>
            </a:lvl1pPr>
            <a:lvl2pPr marL="0" indent="0" algn="l" defTabSz="914400" rtl="0" eaLnBrk="1" latinLnBrk="0" hangingPunct="1">
              <a:spcBef>
                <a:spcPct val="20000"/>
              </a:spcBef>
              <a:buFont typeface="Arial" pitchFamily="34" charset="0"/>
              <a:buNone/>
              <a:defRPr sz="1600" kern="1200">
                <a:solidFill>
                  <a:schemeClr val="tx2"/>
                </a:solidFill>
                <a:latin typeface="+mn-lt"/>
                <a:ea typeface="+mn-ea"/>
                <a:cs typeface="+mn-cs"/>
              </a:defRPr>
            </a:lvl2pPr>
            <a:lvl3pPr marL="447675" indent="-180975" algn="l" defTabSz="914400" rtl="0" eaLnBrk="1" latinLnBrk="0" hangingPunct="1">
              <a:spcBef>
                <a:spcPct val="20000"/>
              </a:spcBef>
              <a:buClr>
                <a:schemeClr val="bg2"/>
              </a:buClr>
              <a:buSzPct val="120000"/>
              <a:buFont typeface="Arial" pitchFamily="34" charset="0"/>
              <a:buChar char="•"/>
              <a:defRPr sz="1600" kern="1200">
                <a:solidFill>
                  <a:schemeClr val="tx2"/>
                </a:solidFill>
                <a:latin typeface="+mn-lt"/>
                <a:ea typeface="+mn-ea"/>
                <a:cs typeface="+mn-cs"/>
              </a:defRPr>
            </a:lvl3pPr>
            <a:lvl4pPr marL="714375" indent="-266700"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4pPr>
            <a:lvl5pPr marL="990600" indent="-276225"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0074" indent="-280074">
              <a:buFont typeface="Arial" panose="020B0604020202020204" pitchFamily="34" charset="0"/>
              <a:buChar char="•"/>
            </a:pPr>
            <a:r>
              <a:rPr lang="en-US" sz="2700" dirty="0">
                <a:solidFill>
                  <a:schemeClr val="bg2">
                    <a:lumMod val="25000"/>
                  </a:schemeClr>
                </a:solidFill>
              </a:rPr>
              <a:t>Blog: </a:t>
            </a:r>
            <a:r>
              <a:rPr lang="en-US" sz="2700" dirty="0">
                <a:solidFill>
                  <a:schemeClr val="bg2">
                    <a:lumMod val="25000"/>
                  </a:schemeClr>
                </a:solidFill>
                <a:hlinkClick r:id="rId2"/>
              </a:rPr>
              <a:t>http://geeks.ms/blogs/jsuarez</a:t>
            </a:r>
            <a:endParaRPr lang="en-US" sz="2700" dirty="0">
              <a:solidFill>
                <a:schemeClr val="bg2">
                  <a:lumMod val="25000"/>
                </a:schemeClr>
              </a:solidFill>
            </a:endParaRPr>
          </a:p>
          <a:p>
            <a:pPr marL="280074" indent="-280074">
              <a:buFont typeface="Arial" panose="020B0604020202020204" pitchFamily="34" charset="0"/>
              <a:buChar char="•"/>
            </a:pPr>
            <a:r>
              <a:rPr lang="en-US" sz="2700" dirty="0">
                <a:solidFill>
                  <a:schemeClr val="bg2">
                    <a:lumMod val="25000"/>
                  </a:schemeClr>
                </a:solidFill>
              </a:rPr>
              <a:t>Email: </a:t>
            </a:r>
            <a:r>
              <a:rPr lang="en-US" sz="2700" dirty="0">
                <a:solidFill>
                  <a:schemeClr val="bg2">
                    <a:lumMod val="25000"/>
                  </a:schemeClr>
                </a:solidFill>
                <a:hlinkClick r:id="rId3"/>
              </a:rPr>
              <a:t>javiersuarezruiz@hotmail.com</a:t>
            </a:r>
            <a:endParaRPr lang="en-US" sz="2700" dirty="0">
              <a:solidFill>
                <a:schemeClr val="bg2">
                  <a:lumMod val="25000"/>
                </a:schemeClr>
              </a:solidFill>
            </a:endParaRPr>
          </a:p>
          <a:p>
            <a:pPr marL="280074" indent="-280074">
              <a:buFont typeface="Arial" panose="020B0604020202020204" pitchFamily="34" charset="0"/>
              <a:buChar char="•"/>
            </a:pPr>
            <a:r>
              <a:rPr lang="en-US" sz="2700" dirty="0">
                <a:solidFill>
                  <a:schemeClr val="bg2">
                    <a:lumMod val="25000"/>
                  </a:schemeClr>
                </a:solidFill>
              </a:rPr>
              <a:t>Twitter: @</a:t>
            </a:r>
            <a:r>
              <a:rPr lang="en-US" sz="2700" dirty="0" err="1">
                <a:solidFill>
                  <a:schemeClr val="bg2">
                    <a:lumMod val="25000"/>
                  </a:schemeClr>
                </a:solidFill>
              </a:rPr>
              <a:t>jsuarezruiz</a:t>
            </a:r>
            <a:endParaRPr lang="en-US" sz="2700" dirty="0">
              <a:solidFill>
                <a:schemeClr val="bg2">
                  <a:lumMod val="25000"/>
                </a:schemeClr>
              </a:solidFill>
            </a:endParaRPr>
          </a:p>
          <a:p>
            <a:endParaRPr lang="en-US" sz="1471" dirty="0">
              <a:solidFill>
                <a:schemeClr val="accent1"/>
              </a:solidFill>
            </a:endParaRPr>
          </a:p>
        </p:txBody>
      </p:sp>
      <p:pic>
        <p:nvPicPr>
          <p:cNvPr id="4" name="Imagen 3">
            <a:extLst>
              <a:ext uri="{FF2B5EF4-FFF2-40B4-BE49-F238E27FC236}">
                <a16:creationId xmlns:a16="http://schemas.microsoft.com/office/drawing/2014/main" id="{5FF49F90-3375-454B-BA89-B5A69B09FF5E}"/>
              </a:ext>
            </a:extLst>
          </p:cNvPr>
          <p:cNvPicPr>
            <a:picLocks noChangeAspect="1"/>
          </p:cNvPicPr>
          <p:nvPr/>
        </p:nvPicPr>
        <p:blipFill>
          <a:blip r:embed="rId4"/>
          <a:stretch>
            <a:fillRect/>
          </a:stretch>
        </p:blipFill>
        <p:spPr>
          <a:xfrm>
            <a:off x="311700" y="1025818"/>
            <a:ext cx="3537141" cy="3537141"/>
          </a:xfrm>
          <a:prstGeom prst="rect">
            <a:avLst/>
          </a:prstGeom>
        </p:spPr>
      </p:pic>
    </p:spTree>
    <p:extLst>
      <p:ext uri="{BB962C8B-B14F-4D97-AF65-F5344CB8AC3E}">
        <p14:creationId xmlns:p14="http://schemas.microsoft.com/office/powerpoint/2010/main" val="301923870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3" y="1756587"/>
            <a:ext cx="8228433" cy="955222"/>
          </a:xfrm>
        </p:spPr>
        <p:txBody>
          <a:bodyPr/>
          <a:lstStyle/>
          <a:p>
            <a:pPr algn="ctr"/>
            <a:r>
              <a:rPr lang="es-ES_tradnl" sz="7199" spc="-300" dirty="0">
                <a:solidFill>
                  <a:schemeClr val="tx1">
                    <a:lumMod val="50000"/>
                    <a:lumOff val="50000"/>
                  </a:schemeClr>
                </a:solidFill>
              </a:rPr>
              <a:t>¿</a:t>
            </a:r>
            <a:r>
              <a:rPr lang="es-ES_tradnl" sz="5294" spc="-300" dirty="0">
                <a:solidFill>
                  <a:schemeClr val="tx1">
                    <a:lumMod val="50000"/>
                    <a:lumOff val="50000"/>
                  </a:schemeClr>
                </a:solidFill>
              </a:rPr>
              <a:t>Cómo funciona es </a:t>
            </a:r>
            <a:r>
              <a:rPr lang="es-ES_tradnl" sz="5294" spc="-300" dirty="0" err="1">
                <a:solidFill>
                  <a:schemeClr val="accent2"/>
                </a:solidFill>
              </a:rPr>
              <a:t>Xamarin</a:t>
            </a:r>
            <a:r>
              <a:rPr lang="es-ES_tradnl" sz="5294" spc="-300" dirty="0">
                <a:solidFill>
                  <a:schemeClr val="tx1">
                    <a:lumMod val="50000"/>
                    <a:lumOff val="50000"/>
                  </a:schemeClr>
                </a:solidFill>
              </a:rPr>
              <a:t>?</a:t>
            </a:r>
            <a:endParaRPr lang="es-ES_tradnl" sz="7199" spc="-300" dirty="0">
              <a:solidFill>
                <a:schemeClr val="tx1">
                  <a:lumMod val="50000"/>
                  <a:lumOff val="50000"/>
                </a:schemeClr>
              </a:solidFill>
            </a:endParaRPr>
          </a:p>
        </p:txBody>
      </p:sp>
    </p:spTree>
    <p:extLst>
      <p:ext uri="{BB962C8B-B14F-4D97-AF65-F5344CB8AC3E}">
        <p14:creationId xmlns:p14="http://schemas.microsoft.com/office/powerpoint/2010/main" val="256847959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903" y="353920"/>
            <a:ext cx="8228433" cy="857129"/>
          </a:xfrm>
        </p:spPr>
        <p:txBody>
          <a:bodyPr/>
          <a:lstStyle/>
          <a:p>
            <a:r>
              <a:rPr lang="en-US" dirty="0"/>
              <a:t>Windows APIs</a:t>
            </a:r>
          </a:p>
        </p:txBody>
      </p:sp>
      <p:grpSp>
        <p:nvGrpSpPr>
          <p:cNvPr id="44" name="Group 43"/>
          <p:cNvGrpSpPr/>
          <p:nvPr/>
        </p:nvGrpSpPr>
        <p:grpSpPr>
          <a:xfrm>
            <a:off x="569272" y="1339343"/>
            <a:ext cx="8036069" cy="779756"/>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Microsoft.Phone</a:t>
              </a:r>
              <a:endParaRPr lang="en-US" sz="132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Microsoft.Networking</a:t>
              </a:r>
              <a:endParaRPr lang="en-US" sz="1103"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Windows.Storage</a:t>
              </a:r>
              <a:endParaRPr lang="en-US" sz="132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Windows.Foundation</a:t>
              </a:r>
              <a:endParaRPr lang="en-US" sz="1103"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Microsoft.Devices</a:t>
              </a:r>
              <a:endParaRPr lang="en-US" sz="1325" dirty="0">
                <a:solidFill>
                  <a:srgbClr val="FFFFFF"/>
                </a:solidFill>
                <a:cs typeface="Helvetica Light"/>
              </a:endParaRPr>
            </a:p>
          </p:txBody>
        </p:sp>
        <p:sp>
          <p:nvSpPr>
            <p:cNvPr id="34" name="TextBox 33"/>
            <p:cNvSpPr txBox="1"/>
            <p:nvPr/>
          </p:nvSpPr>
          <p:spPr>
            <a:xfrm>
              <a:off x="6299200" y="1820862"/>
              <a:ext cx="369417" cy="627948"/>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grpSp>
      <p:sp>
        <p:nvSpPr>
          <p:cNvPr id="36" name="Left Brace 35"/>
          <p:cNvSpPr/>
          <p:nvPr/>
        </p:nvSpPr>
        <p:spPr>
          <a:xfrm rot="5400000" flipH="1">
            <a:off x="4450627" y="-294535"/>
            <a:ext cx="280093" cy="8029334"/>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206786" y="3860179"/>
            <a:ext cx="880082" cy="682513"/>
          </a:xfrm>
          <a:prstGeom prst="rect">
            <a:avLst/>
          </a:prstGeom>
        </p:spPr>
      </p:pic>
      <p:grpSp>
        <p:nvGrpSpPr>
          <p:cNvPr id="38" name="Group 37"/>
          <p:cNvGrpSpPr/>
          <p:nvPr/>
        </p:nvGrpSpPr>
        <p:grpSpPr>
          <a:xfrm>
            <a:off x="565904" y="2823835"/>
            <a:ext cx="8036069" cy="499664"/>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grpSp>
      <p:sp>
        <p:nvSpPr>
          <p:cNvPr id="24" name="Rounded Rectangle 23"/>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25" name="Rounded Rectangle 24"/>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26" name="Rounded Rectangle 25"/>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27" name="Rounded Rectangle 26"/>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28" name="Rounded Rectangle 27"/>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1016015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6456" y="462456"/>
            <a:ext cx="8228433" cy="857129"/>
          </a:xfrm>
        </p:spPr>
        <p:txBody>
          <a:bodyPr/>
          <a:lstStyle/>
          <a:p>
            <a:r>
              <a:rPr lang="en-US" sz="4000" dirty="0"/>
              <a:t>iOS – </a:t>
            </a:r>
            <a:r>
              <a:rPr lang="en-US" sz="4000" dirty="0" err="1"/>
              <a:t>Acceso</a:t>
            </a:r>
            <a:r>
              <a:rPr lang="en-US" sz="4000" dirty="0"/>
              <a:t> al 100% de las APIs</a:t>
            </a:r>
          </a:p>
        </p:txBody>
      </p:sp>
      <p:grpSp>
        <p:nvGrpSpPr>
          <p:cNvPr id="3" name="Group 2"/>
          <p:cNvGrpSpPr/>
          <p:nvPr/>
        </p:nvGrpSpPr>
        <p:grpSpPr>
          <a:xfrm>
            <a:off x="569272" y="1447878"/>
            <a:ext cx="8036069" cy="671221"/>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MapKit</a:t>
              </a:r>
              <a:endParaRPr lang="en-US" sz="132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UIKit</a:t>
              </a:r>
              <a:endParaRPr lang="en-US" sz="132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iBeacon</a:t>
              </a:r>
              <a:endParaRPr lang="en-US" sz="132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CoreGraphics</a:t>
              </a:r>
              <a:endParaRPr lang="en-US" sz="132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CoreMotion</a:t>
              </a:r>
              <a:endParaRPr lang="en-US" sz="1325" dirty="0">
                <a:solidFill>
                  <a:srgbClr val="FFFFFF"/>
                </a:solidFill>
                <a:cs typeface="Helvetica Light"/>
              </a:endParaRPr>
            </a:p>
          </p:txBody>
        </p:sp>
        <p:sp>
          <p:nvSpPr>
            <p:cNvPr id="34" name="TextBox 33"/>
            <p:cNvSpPr txBox="1"/>
            <p:nvPr/>
          </p:nvSpPr>
          <p:spPr>
            <a:xfrm>
              <a:off x="6299200" y="1968500"/>
              <a:ext cx="369417" cy="627947"/>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42575" y="3860179"/>
            <a:ext cx="880082" cy="682513"/>
          </a:xfrm>
          <a:prstGeom prst="rect">
            <a:avLst/>
          </a:prstGeom>
        </p:spPr>
      </p:pic>
      <p:sp>
        <p:nvSpPr>
          <p:cNvPr id="37" name="Left Brace 36"/>
          <p:cNvSpPr/>
          <p:nvPr/>
        </p:nvSpPr>
        <p:spPr>
          <a:xfrm rot="5400000" flipH="1">
            <a:off x="4450627" y="-294535"/>
            <a:ext cx="280093" cy="8029334"/>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sp>
        <p:nvSpPr>
          <p:cNvPr id="24" name="Rounded Rectangle 23"/>
          <p:cNvSpPr/>
          <p:nvPr/>
        </p:nvSpPr>
        <p:spPr>
          <a:xfrm>
            <a:off x="56590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25" name="Rounded Rectangle 24"/>
          <p:cNvSpPr/>
          <p:nvPr/>
        </p:nvSpPr>
        <p:spPr>
          <a:xfrm>
            <a:off x="219362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30" name="Rounded Rectangle 29"/>
          <p:cNvSpPr/>
          <p:nvPr/>
        </p:nvSpPr>
        <p:spPr>
          <a:xfrm>
            <a:off x="382133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31" name="Rounded Rectangle 30"/>
          <p:cNvSpPr/>
          <p:nvPr/>
        </p:nvSpPr>
        <p:spPr>
          <a:xfrm>
            <a:off x="544905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32" name="Rounded Rectangle 31"/>
          <p:cNvSpPr/>
          <p:nvPr/>
        </p:nvSpPr>
        <p:spPr>
          <a:xfrm>
            <a:off x="7076767"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sp>
        <p:nvSpPr>
          <p:cNvPr id="38" name="Rounded Rectangle 37"/>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39" name="Rounded Rectangle 38"/>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40" name="Rounded Rectangle 39"/>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41" name="Rounded Rectangle 40"/>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42" name="Rounded Rectangle 41"/>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3072173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84" y="409937"/>
            <a:ext cx="8228433" cy="857129"/>
          </a:xfrm>
        </p:spPr>
        <p:txBody>
          <a:bodyPr/>
          <a:lstStyle/>
          <a:p>
            <a:r>
              <a:rPr lang="en-US" sz="4000" dirty="0"/>
              <a:t>Android – </a:t>
            </a:r>
            <a:r>
              <a:rPr lang="en-US" sz="4000" dirty="0" err="1"/>
              <a:t>Acceso</a:t>
            </a:r>
            <a:r>
              <a:rPr lang="en-US" sz="4000" dirty="0"/>
              <a:t> al 100%de las  APIs</a:t>
            </a:r>
          </a:p>
        </p:txBody>
      </p:sp>
      <p:sp>
        <p:nvSpPr>
          <p:cNvPr id="19" name="Rounded Rectangle 18"/>
          <p:cNvSpPr/>
          <p:nvPr/>
        </p:nvSpPr>
        <p:spPr>
          <a:xfrm>
            <a:off x="569273"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Text-to-speech</a:t>
            </a:r>
          </a:p>
        </p:txBody>
      </p:sp>
      <p:sp>
        <p:nvSpPr>
          <p:cNvPr id="20" name="Rounded Rectangle 19"/>
          <p:cNvSpPr/>
          <p:nvPr/>
        </p:nvSpPr>
        <p:spPr>
          <a:xfrm>
            <a:off x="2196988"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ActionBar</a:t>
            </a:r>
            <a:endParaRPr lang="en-US" sz="1325" dirty="0">
              <a:solidFill>
                <a:srgbClr val="FFFFFF"/>
              </a:solidFill>
              <a:cs typeface="Helvetica Light"/>
            </a:endParaRPr>
          </a:p>
        </p:txBody>
      </p:sp>
      <p:sp>
        <p:nvSpPr>
          <p:cNvPr id="21" name="Rounded Rectangle 20"/>
          <p:cNvSpPr/>
          <p:nvPr/>
        </p:nvSpPr>
        <p:spPr>
          <a:xfrm>
            <a:off x="3824703"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75" dirty="0">
                <a:solidFill>
                  <a:srgbClr val="FFFFFF"/>
                </a:solidFill>
                <a:cs typeface="Helvetica Light"/>
              </a:rPr>
              <a:t>Printing Framework</a:t>
            </a:r>
          </a:p>
        </p:txBody>
      </p:sp>
      <p:sp>
        <p:nvSpPr>
          <p:cNvPr id="22" name="Rounded Rectangle 21"/>
          <p:cNvSpPr/>
          <p:nvPr/>
        </p:nvSpPr>
        <p:spPr>
          <a:xfrm>
            <a:off x="5452419"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Renderscript</a:t>
            </a:r>
            <a:endParaRPr lang="en-US" sz="1325" dirty="0">
              <a:solidFill>
                <a:srgbClr val="FFFFFF"/>
              </a:solidFill>
              <a:cs typeface="Helvetica Light"/>
            </a:endParaRPr>
          </a:p>
        </p:txBody>
      </p:sp>
      <p:sp>
        <p:nvSpPr>
          <p:cNvPr id="23" name="Rounded Rectangle 22"/>
          <p:cNvSpPr/>
          <p:nvPr/>
        </p:nvSpPr>
        <p:spPr>
          <a:xfrm>
            <a:off x="7080135" y="1619435"/>
            <a:ext cx="1525207" cy="499664"/>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NFC</a:t>
            </a:r>
          </a:p>
        </p:txBody>
      </p:sp>
      <p:pic>
        <p:nvPicPr>
          <p:cNvPr id="32" name="Picture 31"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42575" y="3860179"/>
            <a:ext cx="880082" cy="682513"/>
          </a:xfrm>
          <a:prstGeom prst="rect">
            <a:avLst/>
          </a:prstGeom>
        </p:spPr>
      </p:pic>
      <p:sp>
        <p:nvSpPr>
          <p:cNvPr id="34" name="TextBox 33"/>
          <p:cNvSpPr txBox="1"/>
          <p:nvPr/>
        </p:nvSpPr>
        <p:spPr>
          <a:xfrm>
            <a:off x="4646827" y="1339342"/>
            <a:ext cx="271578" cy="461637"/>
          </a:xfrm>
          <a:prstGeom prst="rect">
            <a:avLst/>
          </a:prstGeom>
          <a:noFill/>
        </p:spPr>
        <p:txBody>
          <a:bodyPr wrap="none" lIns="134444" tIns="107555" rIns="134444" bIns="107555" rtlCol="0">
            <a:spAutoFit/>
          </a:bodyPr>
          <a:lstStyle/>
          <a:p>
            <a:pPr defTabSz="685660">
              <a:lnSpc>
                <a:spcPct val="90000"/>
              </a:lnSpc>
              <a:spcAft>
                <a:spcPts val="441"/>
              </a:spcAft>
            </a:pPr>
            <a:endParaRPr lang="en-US" sz="1765" dirty="0" err="1">
              <a:gradFill>
                <a:gsLst>
                  <a:gs pos="2917">
                    <a:srgbClr val="404040"/>
                  </a:gs>
                  <a:gs pos="30000">
                    <a:srgbClr val="404040"/>
                  </a:gs>
                </a:gsLst>
                <a:lin ang="5400000" scaled="0"/>
              </a:gradFill>
            </a:endParaRPr>
          </a:p>
        </p:txBody>
      </p:sp>
      <p:sp>
        <p:nvSpPr>
          <p:cNvPr id="36" name="Left Brace 35"/>
          <p:cNvSpPr/>
          <p:nvPr/>
        </p:nvSpPr>
        <p:spPr>
          <a:xfrm rot="5400000" flipH="1">
            <a:off x="4450627" y="-294535"/>
            <a:ext cx="280093" cy="8029334"/>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660"/>
            <a:endParaRPr lang="en-US" sz="1325">
              <a:ln w="38100" cmpd="sng">
                <a:solidFill>
                  <a:srgbClr val="000000"/>
                </a:solidFill>
                <a:prstDash val="dash"/>
              </a:ln>
              <a:solidFill>
                <a:srgbClr val="404040"/>
              </a:solidFill>
            </a:endParaRPr>
          </a:p>
        </p:txBody>
      </p:sp>
      <p:sp>
        <p:nvSpPr>
          <p:cNvPr id="24" name="Rounded Rectangle 23"/>
          <p:cNvSpPr/>
          <p:nvPr/>
        </p:nvSpPr>
        <p:spPr>
          <a:xfrm>
            <a:off x="56590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System.Data</a:t>
            </a:r>
            <a:endParaRPr lang="en-US" sz="1325" dirty="0">
              <a:solidFill>
                <a:srgbClr val="FFFFFF"/>
              </a:solidFill>
              <a:cs typeface="Helvetica Light"/>
            </a:endParaRPr>
          </a:p>
        </p:txBody>
      </p:sp>
      <p:sp>
        <p:nvSpPr>
          <p:cNvPr id="25" name="Rounded Rectangle 24"/>
          <p:cNvSpPr/>
          <p:nvPr/>
        </p:nvSpPr>
        <p:spPr>
          <a:xfrm>
            <a:off x="219362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System.Windows</a:t>
            </a:r>
            <a:endParaRPr lang="en-US" sz="1325" dirty="0">
              <a:solidFill>
                <a:srgbClr val="FFFFFF"/>
              </a:solidFill>
              <a:cs typeface="Helvetica Light"/>
            </a:endParaRPr>
          </a:p>
        </p:txBody>
      </p:sp>
      <p:sp>
        <p:nvSpPr>
          <p:cNvPr id="30" name="Rounded Rectangle 29"/>
          <p:cNvSpPr/>
          <p:nvPr/>
        </p:nvSpPr>
        <p:spPr>
          <a:xfrm>
            <a:off x="3821335"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System.Numerics</a:t>
            </a:r>
            <a:endParaRPr lang="en-US" sz="1325" dirty="0">
              <a:solidFill>
                <a:srgbClr val="FFFFFF"/>
              </a:solidFill>
              <a:cs typeface="Helvetica Light"/>
            </a:endParaRPr>
          </a:p>
        </p:txBody>
      </p:sp>
      <p:sp>
        <p:nvSpPr>
          <p:cNvPr id="31" name="Rounded Rectangle 30"/>
          <p:cNvSpPr/>
          <p:nvPr/>
        </p:nvSpPr>
        <p:spPr>
          <a:xfrm>
            <a:off x="5449051"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System.Core</a:t>
            </a:r>
            <a:endParaRPr lang="en-US" sz="1325" dirty="0">
              <a:solidFill>
                <a:srgbClr val="FFFFFF"/>
              </a:solidFill>
              <a:cs typeface="Helvetica Light"/>
            </a:endParaRPr>
          </a:p>
        </p:txBody>
      </p:sp>
      <p:sp>
        <p:nvSpPr>
          <p:cNvPr id="37" name="Rounded Rectangle 36"/>
          <p:cNvSpPr/>
          <p:nvPr/>
        </p:nvSpPr>
        <p:spPr>
          <a:xfrm>
            <a:off x="7076767" y="2823835"/>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103" dirty="0" err="1">
                <a:solidFill>
                  <a:srgbClr val="FFFFFF"/>
                </a:solidFill>
                <a:cs typeface="Helvetica Light"/>
              </a:rPr>
              <a:t>System.ServiceModel</a:t>
            </a:r>
            <a:endParaRPr lang="en-US" sz="1103" dirty="0">
              <a:solidFill>
                <a:srgbClr val="FFFFFF"/>
              </a:solidFill>
              <a:cs typeface="Helvetica Light"/>
            </a:endParaRPr>
          </a:p>
        </p:txBody>
      </p:sp>
      <p:sp>
        <p:nvSpPr>
          <p:cNvPr id="38" name="Rounded Rectangle 37"/>
          <p:cNvSpPr/>
          <p:nvPr/>
        </p:nvSpPr>
        <p:spPr>
          <a:xfrm>
            <a:off x="56927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System.Net</a:t>
            </a:r>
            <a:endParaRPr lang="en-US" sz="1325" dirty="0">
              <a:solidFill>
                <a:srgbClr val="FFFFFF"/>
              </a:solidFill>
              <a:cs typeface="Helvetica Light"/>
            </a:endParaRPr>
          </a:p>
        </p:txBody>
      </p:sp>
      <p:sp>
        <p:nvSpPr>
          <p:cNvPr id="39" name="Rounded Rectangle 38"/>
          <p:cNvSpPr/>
          <p:nvPr/>
        </p:nvSpPr>
        <p:spPr>
          <a:xfrm>
            <a:off x="2196988"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a:solidFill>
                  <a:srgbClr val="FFFFFF"/>
                </a:solidFill>
                <a:cs typeface="Helvetica Light"/>
              </a:rPr>
              <a:t>System</a:t>
            </a:r>
          </a:p>
        </p:txBody>
      </p:sp>
      <p:sp>
        <p:nvSpPr>
          <p:cNvPr id="40" name="Rounded Rectangle 39"/>
          <p:cNvSpPr/>
          <p:nvPr/>
        </p:nvSpPr>
        <p:spPr>
          <a:xfrm>
            <a:off x="3824703"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System.IO</a:t>
            </a:r>
            <a:endParaRPr lang="en-US" sz="1325" dirty="0">
              <a:solidFill>
                <a:srgbClr val="FFFFFF"/>
              </a:solidFill>
              <a:cs typeface="Helvetica Light"/>
            </a:endParaRPr>
          </a:p>
        </p:txBody>
      </p:sp>
      <p:sp>
        <p:nvSpPr>
          <p:cNvPr id="41" name="Rounded Rectangle 40"/>
          <p:cNvSpPr/>
          <p:nvPr/>
        </p:nvSpPr>
        <p:spPr>
          <a:xfrm>
            <a:off x="5452419"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System.Linq</a:t>
            </a:r>
            <a:endParaRPr lang="en-US" sz="1325" dirty="0">
              <a:solidFill>
                <a:srgbClr val="FFFFFF"/>
              </a:solidFill>
              <a:cs typeface="Helvetica Light"/>
            </a:endParaRPr>
          </a:p>
        </p:txBody>
      </p:sp>
      <p:sp>
        <p:nvSpPr>
          <p:cNvPr id="42" name="Rounded Rectangle 41"/>
          <p:cNvSpPr/>
          <p:nvPr/>
        </p:nvSpPr>
        <p:spPr>
          <a:xfrm>
            <a:off x="7080135" y="2216967"/>
            <a:ext cx="1525207" cy="49966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660"/>
            <a:r>
              <a:rPr lang="en-US" sz="1325" dirty="0" err="1">
                <a:solidFill>
                  <a:srgbClr val="FFFFFF"/>
                </a:solidFill>
                <a:cs typeface="Helvetica Light"/>
              </a:rPr>
              <a:t>System.Xml</a:t>
            </a:r>
            <a:endParaRPr lang="en-US" sz="1325" dirty="0">
              <a:solidFill>
                <a:srgbClr val="FFFFFF"/>
              </a:solidFill>
              <a:cs typeface="Helvetica Light"/>
            </a:endParaRPr>
          </a:p>
        </p:txBody>
      </p:sp>
    </p:spTree>
    <p:extLst>
      <p:ext uri="{BB962C8B-B14F-4D97-AF65-F5344CB8AC3E}">
        <p14:creationId xmlns:p14="http://schemas.microsoft.com/office/powerpoint/2010/main" val="2986677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2551" y="357850"/>
            <a:ext cx="8740640" cy="1009502"/>
          </a:xfrm>
        </p:spPr>
        <p:txBody>
          <a:bodyPr/>
          <a:lstStyle/>
          <a:p>
            <a:pPr algn="ctr">
              <a:lnSpc>
                <a:spcPct val="100000"/>
              </a:lnSpc>
            </a:pPr>
            <a:r>
              <a:rPr lang="en-US" sz="2646" dirty="0" err="1"/>
              <a:t>Cualquier</a:t>
            </a:r>
            <a:r>
              <a:rPr lang="en-US" sz="2646" dirty="0"/>
              <a:t> </a:t>
            </a:r>
            <a:r>
              <a:rPr lang="en-US" sz="2646" dirty="0" err="1"/>
              <a:t>cosa</a:t>
            </a:r>
            <a:r>
              <a:rPr lang="en-US" sz="2646" dirty="0"/>
              <a:t> que </a:t>
            </a:r>
            <a:r>
              <a:rPr lang="en-US" sz="2646" dirty="0" err="1"/>
              <a:t>puedas</a:t>
            </a:r>
            <a:r>
              <a:rPr lang="en-US" sz="2646" dirty="0"/>
              <a:t> </a:t>
            </a:r>
            <a:r>
              <a:rPr lang="en-US" sz="2646" dirty="0" err="1"/>
              <a:t>hacer</a:t>
            </a:r>
            <a:r>
              <a:rPr lang="en-US" sz="2646" dirty="0"/>
              <a:t> con Objective-C, Swift, o Java</a:t>
            </a:r>
            <a:br>
              <a:rPr lang="en-US" sz="2646" dirty="0"/>
            </a:br>
            <a:r>
              <a:rPr lang="en-US" sz="2646" dirty="0"/>
              <a:t>se </a:t>
            </a:r>
            <a:r>
              <a:rPr lang="en-US" sz="2646" dirty="0" err="1"/>
              <a:t>puede</a:t>
            </a:r>
            <a:r>
              <a:rPr lang="en-US" sz="2646" dirty="0"/>
              <a:t> </a:t>
            </a:r>
            <a:r>
              <a:rPr lang="en-US" sz="2646" dirty="0" err="1"/>
              <a:t>hacer</a:t>
            </a:r>
            <a:r>
              <a:rPr lang="en-US" sz="2646" dirty="0"/>
              <a:t> </a:t>
            </a:r>
            <a:r>
              <a:rPr lang="en-US" sz="2646" dirty="0">
                <a:latin typeface="+mn-lt"/>
              </a:rPr>
              <a:t>con C# y Visual Studio con Xamarin</a:t>
            </a:r>
            <a:r>
              <a:rPr lang="en-US" sz="2646" dirty="0"/>
              <a:t>.</a:t>
            </a:r>
          </a:p>
        </p:txBody>
      </p:sp>
      <p:grpSp>
        <p:nvGrpSpPr>
          <p:cNvPr id="7" name="Group 6"/>
          <p:cNvGrpSpPr/>
          <p:nvPr/>
        </p:nvGrpSpPr>
        <p:grpSpPr>
          <a:xfrm>
            <a:off x="1725379" y="1314414"/>
            <a:ext cx="6009217" cy="3336578"/>
            <a:chOff x="2961799" y="2095500"/>
            <a:chExt cx="8174111" cy="4538621"/>
          </a:xfrm>
        </p:grpSpPr>
        <p:pic>
          <p:nvPicPr>
            <p:cNvPr id="9" name="Picture 8" descr="T-shirt Store App.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3610706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991" y="1109679"/>
            <a:ext cx="8228433" cy="2730621"/>
          </a:xfrm>
        </p:spPr>
        <p:txBody>
          <a:bodyPr/>
          <a:lstStyle/>
          <a:p>
            <a:r>
              <a:rPr lang="es-ES_tradnl" sz="7199" spc="-300" dirty="0">
                <a:solidFill>
                  <a:schemeClr val="tx1">
                    <a:lumMod val="50000"/>
                    <a:lumOff val="50000"/>
                  </a:schemeClr>
                </a:solidFill>
              </a:rPr>
              <a:t>La clave, </a:t>
            </a:r>
            <a:r>
              <a:rPr lang="es-ES_tradnl" sz="7199" spc="-300" dirty="0">
                <a:solidFill>
                  <a:schemeClr val="accent2">
                    <a:lumMod val="75000"/>
                  </a:schemeClr>
                </a:solidFill>
              </a:rPr>
              <a:t>compartir</a:t>
            </a:r>
            <a:r>
              <a:rPr lang="es-ES_tradnl" sz="7199" spc="-300" dirty="0">
                <a:solidFill>
                  <a:schemeClr val="tx1">
                    <a:lumMod val="50000"/>
                    <a:lumOff val="50000"/>
                  </a:schemeClr>
                </a:solidFill>
              </a:rPr>
              <a:t> código</a:t>
            </a:r>
          </a:p>
        </p:txBody>
      </p:sp>
    </p:spTree>
    <p:extLst>
      <p:ext uri="{BB962C8B-B14F-4D97-AF65-F5344CB8AC3E}">
        <p14:creationId xmlns:p14="http://schemas.microsoft.com/office/powerpoint/2010/main" val="41441616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5"/>
          <p:cNvSpPr txBox="1">
            <a:spLocks/>
          </p:cNvSpPr>
          <p:nvPr/>
        </p:nvSpPr>
        <p:spPr>
          <a:xfrm>
            <a:off x="3942717" y="978230"/>
            <a:ext cx="4910659" cy="1848614"/>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940" dirty="0">
                <a:latin typeface="+mn-lt"/>
              </a:rPr>
              <a:t>1 </a:t>
            </a:r>
            <a:r>
              <a:rPr lang="en-US" sz="2940" dirty="0" err="1">
                <a:latin typeface="+mn-lt"/>
              </a:rPr>
              <a:t>librería</a:t>
            </a:r>
            <a:endParaRPr lang="en-US" sz="2940" dirty="0">
              <a:latin typeface="+mn-lt"/>
            </a:endParaRPr>
          </a:p>
          <a:p>
            <a:pPr marL="0" indent="0">
              <a:buNone/>
            </a:pPr>
            <a:r>
              <a:rPr lang="en-US" sz="2940" dirty="0" err="1">
                <a:latin typeface="+mn-lt"/>
              </a:rPr>
              <a:t>Múltiples</a:t>
            </a:r>
            <a:r>
              <a:rPr lang="en-US" sz="2940" dirty="0">
                <a:latin typeface="+mn-lt"/>
              </a:rPr>
              <a:t> </a:t>
            </a:r>
            <a:r>
              <a:rPr lang="en-US" sz="2940" dirty="0" err="1">
                <a:latin typeface="+mn-lt"/>
              </a:rPr>
              <a:t>Platformas</a:t>
            </a:r>
            <a:endParaRPr lang="en-US" sz="2940" dirty="0">
              <a:latin typeface="+mn-lt"/>
            </a:endParaRPr>
          </a:p>
          <a:p>
            <a:pPr marL="0" indent="0">
              <a:buNone/>
            </a:pPr>
            <a:endParaRPr lang="en-US" sz="1618" dirty="0">
              <a:latin typeface="+mn-lt"/>
            </a:endParaRPr>
          </a:p>
          <a:p>
            <a:pPr marL="0" indent="0">
              <a:buNone/>
            </a:pPr>
            <a:r>
              <a:rPr lang="en-US" sz="1765" dirty="0" err="1">
                <a:latin typeface="+mn-lt"/>
              </a:rPr>
              <a:t>Incluidas</a:t>
            </a:r>
            <a:r>
              <a:rPr lang="en-US" sz="1765" dirty="0">
                <a:latin typeface="+mn-lt"/>
              </a:rPr>
              <a:t>:</a:t>
            </a:r>
          </a:p>
          <a:p>
            <a:pPr marL="0" indent="0">
              <a:buNone/>
            </a:pPr>
            <a:r>
              <a:rPr lang="en-US" sz="1765" dirty="0" err="1">
                <a:solidFill>
                  <a:srgbClr val="6A44B0"/>
                </a:solidFill>
              </a:rPr>
              <a:t>Xamarin.iOS</a:t>
            </a:r>
            <a:r>
              <a:rPr lang="en-US" sz="1765" dirty="0"/>
              <a:t> y </a:t>
            </a:r>
            <a:r>
              <a:rPr lang="en-US" sz="1765" dirty="0" err="1">
                <a:solidFill>
                  <a:srgbClr val="56A618"/>
                </a:solidFill>
              </a:rPr>
              <a:t>Xamarin.Android</a:t>
            </a:r>
            <a:endParaRPr lang="en-US" sz="1765" dirty="0">
              <a:solidFill>
                <a:srgbClr val="56A618"/>
              </a:solidFill>
            </a:endParaRPr>
          </a:p>
        </p:txBody>
      </p:sp>
      <p:sp>
        <p:nvSpPr>
          <p:cNvPr id="4" name="Title 3"/>
          <p:cNvSpPr>
            <a:spLocks noGrp="1"/>
          </p:cNvSpPr>
          <p:nvPr>
            <p:ph type="title"/>
          </p:nvPr>
        </p:nvSpPr>
        <p:spPr>
          <a:xfrm>
            <a:off x="457784" y="206314"/>
            <a:ext cx="8228433" cy="857129"/>
          </a:xfrm>
        </p:spPr>
        <p:txBody>
          <a:bodyPr/>
          <a:lstStyle/>
          <a:p>
            <a:r>
              <a:rPr lang="en-US" dirty="0"/>
              <a:t>Portable Class Libraries</a:t>
            </a:r>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38715" y="978230"/>
            <a:ext cx="3102919" cy="3077829"/>
          </a:xfrm>
          <a:prstGeom prst="rect">
            <a:avLst/>
          </a:prstGeom>
        </p:spPr>
      </p:pic>
    </p:spTree>
    <p:extLst>
      <p:ext uri="{BB962C8B-B14F-4D97-AF65-F5344CB8AC3E}">
        <p14:creationId xmlns:p14="http://schemas.microsoft.com/office/powerpoint/2010/main" val="14200243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F3C05F6-5643-4514-9015-EADA69635388}"/>
              </a:ext>
            </a:extLst>
          </p:cNvPr>
          <p:cNvGrpSpPr/>
          <p:nvPr/>
        </p:nvGrpSpPr>
        <p:grpSpPr>
          <a:xfrm>
            <a:off x="173987" y="1825906"/>
            <a:ext cx="6328279" cy="2452059"/>
            <a:chOff x="473523" y="2765233"/>
            <a:chExt cx="8438902" cy="3269875"/>
          </a:xfrm>
        </p:grpSpPr>
        <p:grpSp>
          <p:nvGrpSpPr>
            <p:cNvPr id="3" name="Group 2">
              <a:extLst>
                <a:ext uri="{FF2B5EF4-FFF2-40B4-BE49-F238E27FC236}">
                  <a16:creationId xmlns:a16="http://schemas.microsoft.com/office/drawing/2014/main" id="{B979A00A-288F-4596-8596-B6245973844F}"/>
                </a:ext>
              </a:extLst>
            </p:cNvPr>
            <p:cNvGrpSpPr/>
            <p:nvPr/>
          </p:nvGrpSpPr>
          <p:grpSpPr>
            <a:xfrm>
              <a:off x="473523" y="2765233"/>
              <a:ext cx="8438902" cy="3269875"/>
              <a:chOff x="406549" y="3520663"/>
              <a:chExt cx="9311752" cy="3269875"/>
            </a:xfrm>
          </p:grpSpPr>
          <p:grpSp>
            <p:nvGrpSpPr>
              <p:cNvPr id="2" name="Group 1">
                <a:extLst>
                  <a:ext uri="{FF2B5EF4-FFF2-40B4-BE49-F238E27FC236}">
                    <a16:creationId xmlns:a16="http://schemas.microsoft.com/office/drawing/2014/main" id="{ACD9056F-D671-4F3C-A669-BF15F1237944}"/>
                  </a:ext>
                </a:extLst>
              </p:cNvPr>
              <p:cNvGrpSpPr/>
              <p:nvPr/>
            </p:nvGrpSpPr>
            <p:grpSpPr>
              <a:xfrm>
                <a:off x="406549" y="3520663"/>
                <a:ext cx="9311752" cy="3269875"/>
                <a:chOff x="474923" y="2765234"/>
                <a:chExt cx="9253607" cy="3269875"/>
              </a:xfrm>
            </p:grpSpPr>
            <p:sp>
              <p:nvSpPr>
                <p:cNvPr id="10" name="TextBox 9"/>
                <p:cNvSpPr txBox="1"/>
                <p:nvPr/>
              </p:nvSpPr>
              <p:spPr>
                <a:xfrm>
                  <a:off x="474923" y="2765234"/>
                  <a:ext cx="9253607" cy="3269875"/>
                </a:xfrm>
                <a:prstGeom prst="rect">
                  <a:avLst/>
                </a:prstGeom>
                <a:solidFill>
                  <a:schemeClr val="accent2">
                    <a:lumMod val="60000"/>
                    <a:lumOff val="40000"/>
                  </a:schemeClr>
                </a:solidFill>
              </p:spPr>
              <p:txBody>
                <a:bodyPr wrap="square" lIns="134425" tIns="107540" rIns="134425" bIns="107540"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defTabSz="685475">
                    <a:defRPr/>
                  </a:pPr>
                  <a:endParaRPr lang="en-US" sz="1029" b="1" dirty="0">
                    <a:solidFill>
                      <a:srgbClr val="FFFFFF"/>
                    </a:solidFill>
                    <a:latin typeface="Segoe UI"/>
                  </a:endParaRPr>
                </a:p>
              </p:txBody>
            </p:sp>
            <p:sp>
              <p:nvSpPr>
                <p:cNvPr id="32" name="TextBox 31"/>
                <p:cNvSpPr txBox="1"/>
                <p:nvPr/>
              </p:nvSpPr>
              <p:spPr>
                <a:xfrm>
                  <a:off x="3762304" y="5408884"/>
                  <a:ext cx="2688627" cy="382081"/>
                </a:xfrm>
                <a:prstGeom prst="rect">
                  <a:avLst/>
                </a:prstGeom>
                <a:solidFill>
                  <a:srgbClr val="D2D2D2"/>
                </a:solidFill>
              </p:spPr>
              <p:txBody>
                <a:bodyPr wrap="square" lIns="134425" tIns="107540" rIns="134425" bIns="107540" rtlCol="0" anchor="ctr">
                  <a:noAutofit/>
                </a:bodyPr>
                <a:lstStyle/>
                <a:p>
                  <a:pPr algn="ctr" defTabSz="671971">
                    <a:lnSpc>
                      <a:spcPct val="90000"/>
                    </a:lnSpc>
                    <a:defRPr/>
                  </a:pPr>
                  <a:r>
                    <a:rPr lang="en-US" sz="735" b="1" dirty="0">
                      <a:gradFill>
                        <a:gsLst>
                          <a:gs pos="2804">
                            <a:srgbClr val="505050"/>
                          </a:gs>
                          <a:gs pos="26000">
                            <a:srgbClr val="505050"/>
                          </a:gs>
                        </a:gsLst>
                        <a:lin ang="5400000" scaled="1"/>
                      </a:gradFill>
                      <a:latin typeface="Segoe UI"/>
                      <a:cs typeface="Segoe UI Semilight" panose="020B0402040204020203" pitchFamily="34" charset="0"/>
                    </a:rPr>
                    <a:t>COMPILERS</a:t>
                  </a:r>
                </a:p>
              </p:txBody>
            </p:sp>
            <p:sp>
              <p:nvSpPr>
                <p:cNvPr id="33" name="TextBox 32"/>
                <p:cNvSpPr txBox="1"/>
                <p:nvPr/>
              </p:nvSpPr>
              <p:spPr>
                <a:xfrm>
                  <a:off x="6759530" y="5408884"/>
                  <a:ext cx="2626177" cy="382081"/>
                </a:xfrm>
                <a:prstGeom prst="rect">
                  <a:avLst/>
                </a:prstGeom>
                <a:solidFill>
                  <a:srgbClr val="D2D2D2"/>
                </a:solidFill>
              </p:spPr>
              <p:txBody>
                <a:bodyPr wrap="square" lIns="134425" tIns="107540" rIns="134425" bIns="107540" rtlCol="0" anchor="ctr">
                  <a:noAutofit/>
                </a:bodyPr>
                <a:lstStyle/>
                <a:p>
                  <a:pPr algn="ctr" defTabSz="671971">
                    <a:lnSpc>
                      <a:spcPct val="90000"/>
                    </a:lnSpc>
                    <a:defRPr/>
                  </a:pPr>
                  <a:r>
                    <a:rPr lang="en-US" sz="735" b="1" dirty="0">
                      <a:gradFill>
                        <a:gsLst>
                          <a:gs pos="2804">
                            <a:srgbClr val="505050"/>
                          </a:gs>
                          <a:gs pos="26000">
                            <a:srgbClr val="505050"/>
                          </a:gs>
                        </a:gsLst>
                        <a:lin ang="5400000" scaled="1"/>
                      </a:gradFill>
                      <a:latin typeface="Segoe UI"/>
                      <a:cs typeface="Segoe UI Semilight" panose="020B0402040204020203" pitchFamily="34" charset="0"/>
                    </a:rPr>
                    <a:t>LANGUAGES</a:t>
                  </a:r>
                </a:p>
              </p:txBody>
            </p:sp>
            <p:sp>
              <p:nvSpPr>
                <p:cNvPr id="34" name="TextBox 33"/>
                <p:cNvSpPr txBox="1"/>
                <p:nvPr/>
              </p:nvSpPr>
              <p:spPr>
                <a:xfrm>
                  <a:off x="819096" y="5408885"/>
                  <a:ext cx="2634609" cy="394116"/>
                </a:xfrm>
                <a:prstGeom prst="rect">
                  <a:avLst/>
                </a:prstGeom>
                <a:solidFill>
                  <a:srgbClr val="D2D2D2"/>
                </a:solidFill>
              </p:spPr>
              <p:txBody>
                <a:bodyPr wrap="square" lIns="134425" tIns="107540" rIns="134425" bIns="107540" rtlCol="0" anchor="ctr">
                  <a:noAutofit/>
                </a:bodyPr>
                <a:lstStyle/>
                <a:p>
                  <a:pPr algn="ctr" defTabSz="671971">
                    <a:lnSpc>
                      <a:spcPct val="90000"/>
                    </a:lnSpc>
                    <a:defRPr/>
                  </a:pPr>
                  <a:r>
                    <a:rPr lang="en-US" sz="735" b="1" dirty="0">
                      <a:gradFill>
                        <a:gsLst>
                          <a:gs pos="2804">
                            <a:srgbClr val="505050"/>
                          </a:gs>
                          <a:gs pos="26000">
                            <a:srgbClr val="505050"/>
                          </a:gs>
                        </a:gsLst>
                        <a:lin ang="5400000" scaled="1"/>
                      </a:gradFill>
                      <a:latin typeface="Segoe UI"/>
                      <a:cs typeface="Segoe UI Semilight" panose="020B0402040204020203" pitchFamily="34" charset="0"/>
                    </a:rPr>
                    <a:t>RUNTIME COMPONENTS</a:t>
                  </a:r>
                </a:p>
              </p:txBody>
            </p:sp>
            <p:sp>
              <p:nvSpPr>
                <p:cNvPr id="30" name="TextBox 29"/>
                <p:cNvSpPr txBox="1"/>
                <p:nvPr/>
              </p:nvSpPr>
              <p:spPr>
                <a:xfrm>
                  <a:off x="525249" y="3415108"/>
                  <a:ext cx="9162736" cy="1295929"/>
                </a:xfrm>
                <a:prstGeom prst="rect">
                  <a:avLst/>
                </a:prstGeom>
                <a:solidFill>
                  <a:srgbClr val="000000">
                    <a:alpha val="10196"/>
                  </a:srgbClr>
                </a:solidFill>
              </p:spPr>
              <p:txBody>
                <a:bodyPr wrap="square" lIns="134425" tIns="107540" rIns="134425" bIns="107540"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685475">
                    <a:defRPr/>
                  </a:pPr>
                  <a:r>
                    <a:rPr lang="en-US" sz="1029" dirty="0">
                      <a:solidFill>
                        <a:srgbClr val="FFFFFF"/>
                      </a:solidFill>
                      <a:latin typeface="Segoe UI Semibold" panose="020B0702040204020203" pitchFamily="34" charset="0"/>
                      <a:cs typeface="Segoe UI Semibold" panose="020B0702040204020203" pitchFamily="34" charset="0"/>
                    </a:rPr>
                    <a:t>LIBRARIES</a:t>
                  </a:r>
                  <a:endParaRPr lang="en-US" sz="808" dirty="0">
                    <a:solidFill>
                      <a:srgbClr val="FFFFFF"/>
                    </a:solidFill>
                    <a:latin typeface="Segoe UI Semibold" panose="020B0702040204020203" pitchFamily="34" charset="0"/>
                    <a:cs typeface="Segoe UI Semibold" panose="020B0702040204020203" pitchFamily="34" charset="0"/>
                  </a:endParaRPr>
                </a:p>
              </p:txBody>
            </p:sp>
            <p:sp>
              <p:nvSpPr>
                <p:cNvPr id="6" name="Rectangle 5"/>
                <p:cNvSpPr/>
                <p:nvPr/>
              </p:nvSpPr>
              <p:spPr>
                <a:xfrm>
                  <a:off x="549898" y="4949461"/>
                  <a:ext cx="9162736" cy="334327"/>
                </a:xfrm>
                <a:prstGeom prst="rect">
                  <a:avLst/>
                </a:prstGeom>
              </p:spPr>
              <p:txBody>
                <a:bodyPr wrap="square">
                  <a:spAutoFit/>
                </a:bodyPr>
                <a:lstStyle/>
                <a:p>
                  <a:pPr algn="ctr" defTabSz="685328">
                    <a:defRPr/>
                  </a:pPr>
                  <a:r>
                    <a:rPr lang="en-US" sz="1029" b="1" dirty="0">
                      <a:solidFill>
                        <a:srgbClr val="FFFFFF"/>
                      </a:solidFill>
                      <a:latin typeface="Segoe UI Semibold" panose="020B0702040204020203" pitchFamily="34" charset="0"/>
                      <a:cs typeface="Segoe UI Semibold" panose="020B0702040204020203" pitchFamily="34" charset="0"/>
                    </a:rPr>
                    <a:t>INFRASTRUCTURE</a:t>
                  </a:r>
                  <a:endParaRPr lang="en-US" sz="1029" dirty="0">
                    <a:solidFill>
                      <a:srgbClr val="505050"/>
                    </a:solidFill>
                    <a:latin typeface="Segoe UI Semibold" panose="020B0702040204020203" pitchFamily="34" charset="0"/>
                    <a:cs typeface="Segoe UI Semibold" panose="020B0702040204020203" pitchFamily="34" charset="0"/>
                  </a:endParaRPr>
                </a:p>
              </p:txBody>
            </p:sp>
          </p:grpSp>
          <p:sp>
            <p:nvSpPr>
              <p:cNvPr id="4" name="Rectangle 3"/>
              <p:cNvSpPr/>
              <p:nvPr/>
            </p:nvSpPr>
            <p:spPr>
              <a:xfrm>
                <a:off x="440542" y="3692465"/>
                <a:ext cx="9253608" cy="372462"/>
              </a:xfrm>
              <a:prstGeom prst="rect">
                <a:avLst/>
              </a:prstGeom>
            </p:spPr>
            <p:txBody>
              <a:bodyPr wrap="square">
                <a:spAutoFit/>
              </a:bodyPr>
              <a:lstStyle/>
              <a:p>
                <a:pPr algn="ctr" defTabSz="685475">
                  <a:lnSpc>
                    <a:spcPct val="90000"/>
                  </a:lnSpc>
                  <a:defRPr/>
                </a:pPr>
                <a:r>
                  <a:rPr lang="en-US" sz="1350" b="1" dirty="0">
                    <a:solidFill>
                      <a:srgbClr val="FFFFFF"/>
                    </a:solidFill>
                    <a:cs typeface="Segoe UI Semibold" panose="020B0702040204020203" pitchFamily="34" charset="0"/>
                  </a:rPr>
                  <a:t>.NET STANDARD</a:t>
                </a:r>
              </a:p>
            </p:txBody>
          </p:sp>
        </p:grpSp>
        <p:sp>
          <p:nvSpPr>
            <p:cNvPr id="31" name="TextBox 30"/>
            <p:cNvSpPr txBox="1"/>
            <p:nvPr/>
          </p:nvSpPr>
          <p:spPr>
            <a:xfrm>
              <a:off x="510497" y="4791765"/>
              <a:ext cx="8364952" cy="1108393"/>
            </a:xfrm>
            <a:prstGeom prst="rect">
              <a:avLst/>
            </a:prstGeom>
            <a:solidFill>
              <a:srgbClr val="000000">
                <a:alpha val="10196"/>
              </a:srgbClr>
            </a:solidFill>
          </p:spPr>
          <p:txBody>
            <a:bodyPr wrap="square" lIns="134425" tIns="107540" rIns="134425" bIns="107540"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defTabSz="685475">
                <a:defRPr/>
              </a:pPr>
              <a:endParaRPr lang="en-US" sz="808" dirty="0">
                <a:solidFill>
                  <a:srgbClr val="FFFFFF"/>
                </a:solidFill>
                <a:latin typeface="Segoe UI"/>
              </a:endParaRPr>
            </a:p>
          </p:txBody>
        </p:sp>
      </p:grpSp>
      <p:sp>
        <p:nvSpPr>
          <p:cNvPr id="56" name="Title 1"/>
          <p:cNvSpPr txBox="1">
            <a:spLocks/>
          </p:cNvSpPr>
          <p:nvPr/>
        </p:nvSpPr>
        <p:spPr>
          <a:xfrm>
            <a:off x="344870" y="100608"/>
            <a:ext cx="7912547" cy="822787"/>
          </a:xfrm>
          <a:prstGeom prst="rect">
            <a:avLst/>
          </a:prstGeom>
        </p:spPr>
        <p:txBody>
          <a:bodyPr lIns="109557" tIns="6847" rIns="109557" bIns="6847"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defTabSz="684764">
              <a:defRPr/>
            </a:pPr>
            <a:r>
              <a:rPr lang="en-US" sz="3970" dirty="0">
                <a:gradFill>
                  <a:gsLst>
                    <a:gs pos="0">
                      <a:srgbClr val="FFFFFF"/>
                    </a:gs>
                    <a:gs pos="100000">
                      <a:srgbClr val="FFFFFF"/>
                    </a:gs>
                  </a:gsLst>
                  <a:lin ang="5400000" scaled="1"/>
                </a:gradFill>
              </a:rPr>
              <a:t>.</a:t>
            </a:r>
            <a:r>
              <a:rPr lang="en-US" sz="3970" dirty="0">
                <a:solidFill>
                  <a:schemeClr val="tx1"/>
                </a:solidFill>
              </a:rPr>
              <a:t>NET Standard</a:t>
            </a:r>
          </a:p>
        </p:txBody>
      </p:sp>
      <p:grpSp>
        <p:nvGrpSpPr>
          <p:cNvPr id="7" name="Group 6">
            <a:extLst>
              <a:ext uri="{FF2B5EF4-FFF2-40B4-BE49-F238E27FC236}">
                <a16:creationId xmlns:a16="http://schemas.microsoft.com/office/drawing/2014/main" id="{E28A1B05-82A3-4313-A339-E9FF9C18EE2D}"/>
              </a:ext>
            </a:extLst>
          </p:cNvPr>
          <p:cNvGrpSpPr/>
          <p:nvPr/>
        </p:nvGrpSpPr>
        <p:grpSpPr>
          <a:xfrm>
            <a:off x="163116" y="1069447"/>
            <a:ext cx="6328279" cy="740658"/>
            <a:chOff x="216654" y="1737574"/>
            <a:chExt cx="8438902" cy="987684"/>
          </a:xfrm>
        </p:grpSpPr>
        <p:sp>
          <p:nvSpPr>
            <p:cNvPr id="12" name="Rectangle 11"/>
            <p:cNvSpPr/>
            <p:nvPr/>
          </p:nvSpPr>
          <p:spPr bwMode="auto">
            <a:xfrm>
              <a:off x="216654" y="1737575"/>
              <a:ext cx="1222514" cy="978752"/>
            </a:xfrm>
            <a:prstGeom prst="rect">
              <a:avLst/>
            </a:prstGeom>
            <a:solidFill>
              <a:srgbClr val="D83B01"/>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TRADITIONAL WINDOWS</a:t>
              </a:r>
            </a:p>
          </p:txBody>
        </p:sp>
        <p:sp>
          <p:nvSpPr>
            <p:cNvPr id="13" name="Rectangle 12"/>
            <p:cNvSpPr/>
            <p:nvPr/>
          </p:nvSpPr>
          <p:spPr bwMode="auto">
            <a:xfrm>
              <a:off x="1433714" y="1737574"/>
              <a:ext cx="1222516" cy="987294"/>
            </a:xfrm>
            <a:prstGeom prst="rect">
              <a:avLst/>
            </a:prstGeom>
            <a:solidFill>
              <a:srgbClr val="FF8C0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WINDOWS 10</a:t>
              </a:r>
            </a:p>
          </p:txBody>
        </p:sp>
        <p:sp>
          <p:nvSpPr>
            <p:cNvPr id="11" name="Rectangle 10"/>
            <p:cNvSpPr/>
            <p:nvPr/>
          </p:nvSpPr>
          <p:spPr bwMode="auto">
            <a:xfrm>
              <a:off x="2632007" y="1737575"/>
              <a:ext cx="1222516" cy="987683"/>
            </a:xfrm>
            <a:prstGeom prst="rect">
              <a:avLst/>
            </a:prstGeom>
            <a:solidFill>
              <a:srgbClr val="00B0F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WEB APPS, CLOUD SERVICES</a:t>
              </a:r>
            </a:p>
          </p:txBody>
        </p:sp>
        <p:sp>
          <p:nvSpPr>
            <p:cNvPr id="19" name="Rectangle 18"/>
            <p:cNvSpPr/>
            <p:nvPr/>
          </p:nvSpPr>
          <p:spPr bwMode="auto">
            <a:xfrm>
              <a:off x="3824846" y="1741764"/>
              <a:ext cx="1222516" cy="983104"/>
            </a:xfrm>
            <a:prstGeom prst="rect">
              <a:avLst/>
            </a:prstGeom>
            <a:solidFill>
              <a:srgbClr val="92D05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MOBILE</a:t>
              </a:r>
            </a:p>
          </p:txBody>
        </p:sp>
        <p:sp>
          <p:nvSpPr>
            <p:cNvPr id="37" name="Rectangle 36"/>
            <p:cNvSpPr/>
            <p:nvPr/>
          </p:nvSpPr>
          <p:spPr bwMode="auto">
            <a:xfrm>
              <a:off x="7433040" y="1737574"/>
              <a:ext cx="1222516" cy="978753"/>
            </a:xfrm>
            <a:prstGeom prst="rect">
              <a:avLst/>
            </a:prstGeom>
            <a:solidFill>
              <a:srgbClr val="00206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GAMES, VR, AR</a:t>
              </a:r>
            </a:p>
          </p:txBody>
        </p:sp>
        <p:sp>
          <p:nvSpPr>
            <p:cNvPr id="39" name="Rectangle 38">
              <a:extLst>
                <a:ext uri="{FF2B5EF4-FFF2-40B4-BE49-F238E27FC236}">
                  <a16:creationId xmlns:a16="http://schemas.microsoft.com/office/drawing/2014/main" id="{F49C0F46-FA10-4FE8-A38F-979320CB03A5}"/>
                </a:ext>
              </a:extLst>
            </p:cNvPr>
            <p:cNvSpPr/>
            <p:nvPr/>
          </p:nvSpPr>
          <p:spPr bwMode="auto">
            <a:xfrm>
              <a:off x="5017685" y="1737574"/>
              <a:ext cx="1222516" cy="987294"/>
            </a:xfrm>
            <a:prstGeom prst="rect">
              <a:avLst/>
            </a:prstGeom>
            <a:solidFill>
              <a:schemeClr val="accent1">
                <a:lumMod val="60000"/>
                <a:lumOff val="40000"/>
              </a:schemeClr>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IoT</a:t>
              </a:r>
            </a:p>
          </p:txBody>
        </p:sp>
        <p:sp>
          <p:nvSpPr>
            <p:cNvPr id="40" name="Rectangle 39">
              <a:extLst>
                <a:ext uri="{FF2B5EF4-FFF2-40B4-BE49-F238E27FC236}">
                  <a16:creationId xmlns:a16="http://schemas.microsoft.com/office/drawing/2014/main" id="{06F3558A-0669-4D0C-AA56-FFFA24DB93F4}"/>
                </a:ext>
              </a:extLst>
            </p:cNvPr>
            <p:cNvSpPr/>
            <p:nvPr/>
          </p:nvSpPr>
          <p:spPr bwMode="auto">
            <a:xfrm>
              <a:off x="6210524" y="1741909"/>
              <a:ext cx="1222516" cy="982959"/>
            </a:xfrm>
            <a:prstGeom prst="rect">
              <a:avLst/>
            </a:prstGeom>
            <a:solidFill>
              <a:srgbClr val="00B050"/>
            </a:solidFill>
            <a:ln w="25400" cap="flat" cmpd="sng" algn="ctr">
              <a:noFill/>
              <a:prstDash val="solid"/>
              <a:headEnd type="none" w="med" len="med"/>
              <a:tailEnd type="none" w="med" len="med"/>
            </a:ln>
            <a:effectLst/>
          </p:spPr>
          <p:txBody>
            <a:bodyPr vert="horz" wrap="square" lIns="67222" tIns="107540" rIns="67222" bIns="107540" numCol="1" rtlCol="0" anchor="ctr" anchorCtr="0" compatLnSpc="1">
              <a:prstTxWarp prst="textNoShape">
                <a:avLst/>
              </a:prstTxWarp>
            </a:bodyPr>
            <a:lstStyle/>
            <a:p>
              <a:pPr algn="ctr" defTabSz="671971">
                <a:defRPr/>
              </a:pPr>
              <a:r>
                <a:rPr lang="en-US" sz="882" b="1" dirty="0">
                  <a:gradFill>
                    <a:gsLst>
                      <a:gs pos="1250">
                        <a:srgbClr val="FFFFFF"/>
                      </a:gs>
                      <a:gs pos="100000">
                        <a:srgbClr val="FFFFFF"/>
                      </a:gs>
                    </a:gsLst>
                    <a:lin ang="5400000" scaled="0"/>
                  </a:gradFill>
                  <a:latin typeface="Segoe UI"/>
                  <a:cs typeface="Segoe UI Semibold" panose="020B0702040204020203" pitchFamily="34" charset="0"/>
                </a:rPr>
                <a:t>AI</a:t>
              </a:r>
            </a:p>
          </p:txBody>
        </p:sp>
      </p:grpSp>
      <p:sp>
        <p:nvSpPr>
          <p:cNvPr id="41" name="Rectangle 40">
            <a:extLst>
              <a:ext uri="{FF2B5EF4-FFF2-40B4-BE49-F238E27FC236}">
                <a16:creationId xmlns:a16="http://schemas.microsoft.com/office/drawing/2014/main" id="{F972FFC7-1F67-4C23-BD18-04A98E540CD2}"/>
              </a:ext>
            </a:extLst>
          </p:cNvPr>
          <p:cNvSpPr/>
          <p:nvPr/>
        </p:nvSpPr>
        <p:spPr>
          <a:xfrm>
            <a:off x="6551651" y="1069447"/>
            <a:ext cx="2562994" cy="3208518"/>
          </a:xfrm>
          <a:prstGeom prst="rect">
            <a:avLst/>
          </a:prstGeom>
        </p:spPr>
        <p:txBody>
          <a:bodyPr wrap="square">
            <a:noAutofit/>
          </a:bodyPr>
          <a:lstStyle/>
          <a:p>
            <a:pPr defTabSz="685328">
              <a:spcAft>
                <a:spcPts val="882"/>
              </a:spcAft>
              <a:defRPr/>
            </a:pPr>
            <a:r>
              <a:rPr lang="en-US" sz="1471" dirty="0">
                <a:solidFill>
                  <a:srgbClr val="FFFFFF"/>
                </a:solidFill>
                <a:latin typeface="Segoe UI Semibold" panose="020B0702040204020203" pitchFamily="34" charset="0"/>
                <a:cs typeface="Segoe UI Semibold" panose="020B0702040204020203" pitchFamily="34" charset="0"/>
              </a:rPr>
              <a:t>.</a:t>
            </a:r>
            <a:r>
              <a:rPr lang="en-US" sz="1471" dirty="0">
                <a:solidFill>
                  <a:schemeClr val="bg2"/>
                </a:solidFill>
                <a:latin typeface="Segoe UI Semibold" panose="020B0702040204020203" pitchFamily="34" charset="0"/>
                <a:cs typeface="Segoe UI Semibold" panose="020B0702040204020203" pitchFamily="34" charset="0"/>
              </a:rPr>
              <a:t>NET Standard </a:t>
            </a:r>
            <a:r>
              <a:rPr lang="en-US" sz="1471" dirty="0" err="1">
                <a:solidFill>
                  <a:schemeClr val="bg2"/>
                </a:solidFill>
                <a:latin typeface="Segoe UI Semibold" panose="020B0702040204020203" pitchFamily="34" charset="0"/>
                <a:cs typeface="Segoe UI Semibold" panose="020B0702040204020203" pitchFamily="34" charset="0"/>
              </a:rPr>
              <a:t>permite</a:t>
            </a:r>
            <a:r>
              <a:rPr lang="en-US" sz="1471" dirty="0">
                <a:solidFill>
                  <a:schemeClr val="bg2"/>
                </a:solidFill>
                <a:latin typeface="Segoe UI Semibold" panose="020B0702040204020203" pitchFamily="34" charset="0"/>
                <a:cs typeface="Segoe UI Semibold" panose="020B0702040204020203" pitchFamily="34" charset="0"/>
              </a:rPr>
              <a:t> </a:t>
            </a:r>
            <a:r>
              <a:rPr lang="en-US" sz="1471" dirty="0" err="1">
                <a:solidFill>
                  <a:schemeClr val="bg2"/>
                </a:solidFill>
                <a:latin typeface="Segoe UI Semibold" panose="020B0702040204020203" pitchFamily="34" charset="0"/>
                <a:cs typeface="Segoe UI Semibold" panose="020B0702040204020203" pitchFamily="34" charset="0"/>
              </a:rPr>
              <a:t>compartir</a:t>
            </a:r>
            <a:r>
              <a:rPr lang="en-US" sz="1471" dirty="0">
                <a:solidFill>
                  <a:schemeClr val="bg2"/>
                </a:solidFill>
                <a:latin typeface="Segoe UI Semibold" panose="020B0702040204020203" pitchFamily="34" charset="0"/>
                <a:cs typeface="Segoe UI Semibold" panose="020B0702040204020203" pitchFamily="34" charset="0"/>
              </a:rPr>
              <a:t> Código, binaries y </a:t>
            </a:r>
            <a:r>
              <a:rPr lang="en-US" sz="1471" dirty="0" err="1">
                <a:solidFill>
                  <a:schemeClr val="bg2"/>
                </a:solidFill>
                <a:latin typeface="Segoe UI Semibold" panose="020B0702040204020203" pitchFamily="34" charset="0"/>
                <a:cs typeface="Segoe UI Semibold" panose="020B0702040204020203" pitchFamily="34" charset="0"/>
              </a:rPr>
              <a:t>conceptos</a:t>
            </a:r>
            <a:r>
              <a:rPr lang="en-US" sz="1471" dirty="0">
                <a:solidFill>
                  <a:schemeClr val="bg2"/>
                </a:solidFill>
                <a:latin typeface="Segoe UI Semibold" panose="020B0702040204020203" pitchFamily="34" charset="0"/>
                <a:cs typeface="Segoe UI Semibold" panose="020B0702040204020203" pitchFamily="34" charset="0"/>
              </a:rPr>
              <a:t> entre clients .NET y </a:t>
            </a:r>
            <a:r>
              <a:rPr lang="en-US" sz="1471" dirty="0" err="1">
                <a:solidFill>
                  <a:schemeClr val="bg2"/>
                </a:solidFill>
                <a:latin typeface="Segoe UI Semibold" panose="020B0702040204020203" pitchFamily="34" charset="0"/>
                <a:cs typeface="Segoe UI Semibold" panose="020B0702040204020203" pitchFamily="34" charset="0"/>
              </a:rPr>
              <a:t>servidores</a:t>
            </a:r>
            <a:r>
              <a:rPr lang="en-US" sz="1471" dirty="0">
                <a:solidFill>
                  <a:schemeClr val="bg2"/>
                </a:solidFill>
                <a:latin typeface="Segoe UI Semibold" panose="020B0702040204020203" pitchFamily="34" charset="0"/>
                <a:cs typeface="Segoe UI Semibold" panose="020B0702040204020203" pitchFamily="34" charset="0"/>
              </a:rPr>
              <a:t>.</a:t>
            </a:r>
          </a:p>
          <a:p>
            <a:pPr marL="210072" indent="-210072" defTabSz="685328">
              <a:spcAft>
                <a:spcPts val="882"/>
              </a:spcAft>
              <a:buFont typeface="Arial" panose="020B0604020202020204" pitchFamily="34" charset="0"/>
              <a:buChar char="•"/>
              <a:defRPr/>
            </a:pPr>
            <a:r>
              <a:rPr lang="en-US" sz="1471" dirty="0">
                <a:solidFill>
                  <a:schemeClr val="bg2"/>
                </a:solidFill>
                <a:latin typeface="Segoe UI"/>
              </a:rPr>
              <a:t>.NET Standard </a:t>
            </a:r>
            <a:r>
              <a:rPr lang="en-US" sz="1471" dirty="0" err="1">
                <a:solidFill>
                  <a:schemeClr val="bg2"/>
                </a:solidFill>
                <a:latin typeface="Segoe UI"/>
              </a:rPr>
              <a:t>faclita</a:t>
            </a:r>
            <a:r>
              <a:rPr lang="en-US" sz="1471" dirty="0">
                <a:solidFill>
                  <a:schemeClr val="bg2"/>
                </a:solidFill>
                <a:latin typeface="Segoe UI"/>
              </a:rPr>
              <a:t> </a:t>
            </a:r>
            <a:r>
              <a:rPr lang="en-US" sz="1471" dirty="0" err="1">
                <a:solidFill>
                  <a:schemeClr val="bg2"/>
                </a:solidFill>
                <a:latin typeface="Segoe UI"/>
              </a:rPr>
              <a:t>una</a:t>
            </a:r>
            <a:r>
              <a:rPr lang="en-US" sz="1471" dirty="0">
                <a:solidFill>
                  <a:schemeClr val="bg2"/>
                </a:solidFill>
                <a:latin typeface="Segoe UI"/>
              </a:rPr>
              <a:t> </a:t>
            </a:r>
            <a:r>
              <a:rPr lang="en-US" sz="1471" dirty="0" err="1">
                <a:solidFill>
                  <a:schemeClr val="bg2"/>
                </a:solidFill>
                <a:latin typeface="Segoe UI"/>
              </a:rPr>
              <a:t>específicación</a:t>
            </a:r>
            <a:r>
              <a:rPr lang="en-US" sz="1471" dirty="0">
                <a:solidFill>
                  <a:schemeClr val="bg2"/>
                </a:solidFill>
                <a:latin typeface="Segoe UI"/>
              </a:rPr>
              <a:t> para </a:t>
            </a:r>
            <a:r>
              <a:rPr lang="en-US" sz="1471" dirty="0" err="1">
                <a:solidFill>
                  <a:schemeClr val="bg2"/>
                </a:solidFill>
                <a:latin typeface="Segoe UI"/>
              </a:rPr>
              <a:t>cada</a:t>
            </a:r>
            <a:r>
              <a:rPr lang="en-US" sz="1471" dirty="0">
                <a:solidFill>
                  <a:schemeClr val="bg2"/>
                </a:solidFill>
                <a:latin typeface="Segoe UI"/>
              </a:rPr>
              <a:t> </a:t>
            </a:r>
            <a:r>
              <a:rPr lang="en-US" sz="1471" dirty="0" err="1">
                <a:solidFill>
                  <a:schemeClr val="bg2"/>
                </a:solidFill>
                <a:latin typeface="Segoe UI"/>
              </a:rPr>
              <a:t>plataforma</a:t>
            </a:r>
            <a:r>
              <a:rPr lang="en-US" sz="1471" dirty="0">
                <a:solidFill>
                  <a:schemeClr val="bg2"/>
                </a:solidFill>
                <a:latin typeface="Segoe UI"/>
              </a:rPr>
              <a:t> para que la </a:t>
            </a:r>
            <a:r>
              <a:rPr lang="en-US" sz="1471" dirty="0" err="1">
                <a:solidFill>
                  <a:schemeClr val="bg2"/>
                </a:solidFill>
                <a:latin typeface="Segoe UI"/>
              </a:rPr>
              <a:t>implementación</a:t>
            </a:r>
            <a:r>
              <a:rPr lang="en-US" sz="1471" dirty="0">
                <a:solidFill>
                  <a:schemeClr val="bg2"/>
                </a:solidFill>
                <a:latin typeface="Segoe UI"/>
              </a:rPr>
              <a:t> sea similar.</a:t>
            </a:r>
          </a:p>
          <a:p>
            <a:pPr marL="210072" indent="-210072" defTabSz="685328">
              <a:spcAft>
                <a:spcPts val="882"/>
              </a:spcAft>
              <a:buFont typeface="Arial" panose="020B0604020202020204" pitchFamily="34" charset="0"/>
              <a:buChar char="•"/>
              <a:defRPr/>
            </a:pPr>
            <a:r>
              <a:rPr lang="en-US" sz="1471" dirty="0" err="1">
                <a:solidFill>
                  <a:schemeClr val="bg2"/>
                </a:solidFill>
                <a:latin typeface="Segoe UI"/>
              </a:rPr>
              <a:t>Todos</a:t>
            </a:r>
            <a:r>
              <a:rPr lang="en-US" sz="1471" dirty="0">
                <a:solidFill>
                  <a:schemeClr val="bg2"/>
                </a:solidFill>
                <a:latin typeface="Segoe UI"/>
              </a:rPr>
              <a:t> </a:t>
            </a:r>
            <a:r>
              <a:rPr lang="en-US" sz="1471" dirty="0" err="1">
                <a:solidFill>
                  <a:schemeClr val="bg2"/>
                </a:solidFill>
                <a:latin typeface="Segoe UI"/>
              </a:rPr>
              <a:t>los</a:t>
            </a:r>
            <a:r>
              <a:rPr lang="en-US" sz="1471" dirty="0">
                <a:solidFill>
                  <a:schemeClr val="bg2"/>
                </a:solidFill>
                <a:latin typeface="Segoe UI"/>
              </a:rPr>
              <a:t> runtime .NET </a:t>
            </a:r>
            <a:r>
              <a:rPr lang="en-US" sz="1471" dirty="0" err="1">
                <a:solidFill>
                  <a:schemeClr val="bg2"/>
                </a:solidFill>
                <a:latin typeface="Segoe UI"/>
              </a:rPr>
              <a:t>creados</a:t>
            </a:r>
            <a:r>
              <a:rPr lang="en-US" sz="1471" dirty="0">
                <a:solidFill>
                  <a:schemeClr val="bg2"/>
                </a:solidFill>
                <a:latin typeface="Segoe UI"/>
              </a:rPr>
              <a:t> </a:t>
            </a:r>
            <a:r>
              <a:rPr lang="en-US" sz="1471" dirty="0" err="1">
                <a:solidFill>
                  <a:schemeClr val="bg2"/>
                </a:solidFill>
                <a:latin typeface="Segoe UI"/>
              </a:rPr>
              <a:t>por</a:t>
            </a:r>
            <a:r>
              <a:rPr lang="en-US" sz="1471" dirty="0">
                <a:solidFill>
                  <a:schemeClr val="bg2"/>
                </a:solidFill>
                <a:latin typeface="Segoe UI"/>
              </a:rPr>
              <a:t> Microsoft </a:t>
            </a:r>
            <a:r>
              <a:rPr lang="en-US" sz="1471" dirty="0" err="1">
                <a:solidFill>
                  <a:schemeClr val="bg2"/>
                </a:solidFill>
                <a:latin typeface="Segoe UI"/>
              </a:rPr>
              <a:t>están</a:t>
            </a:r>
            <a:r>
              <a:rPr lang="en-US" sz="1471" dirty="0">
                <a:solidFill>
                  <a:schemeClr val="bg2"/>
                </a:solidFill>
                <a:latin typeface="Segoe UI"/>
              </a:rPr>
              <a:t> </a:t>
            </a:r>
            <a:r>
              <a:rPr lang="en-US" sz="1471" dirty="0" err="1">
                <a:solidFill>
                  <a:schemeClr val="bg2"/>
                </a:solidFill>
                <a:latin typeface="Segoe UI"/>
              </a:rPr>
              <a:t>implmenentando</a:t>
            </a:r>
            <a:r>
              <a:rPr lang="en-US" sz="1471" dirty="0">
                <a:solidFill>
                  <a:schemeClr val="bg2"/>
                </a:solidFill>
                <a:latin typeface="Segoe UI"/>
              </a:rPr>
              <a:t> el standard.</a:t>
            </a:r>
          </a:p>
        </p:txBody>
      </p:sp>
    </p:spTree>
    <p:extLst>
      <p:ext uri="{BB962C8B-B14F-4D97-AF65-F5344CB8AC3E}">
        <p14:creationId xmlns:p14="http://schemas.microsoft.com/office/powerpoint/2010/main" val="40620973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0"/>
          </p:nvPr>
        </p:nvSpPr>
        <p:spPr>
          <a:xfrm>
            <a:off x="1341242" y="3587194"/>
            <a:ext cx="6610196" cy="879185"/>
          </a:xfrm>
        </p:spPr>
        <p:txBody>
          <a:bodyPr/>
          <a:lstStyle/>
          <a:p>
            <a:pPr algn="ctr">
              <a:spcAft>
                <a:spcPts val="441"/>
              </a:spcAft>
            </a:pPr>
            <a:r>
              <a:rPr lang="en-US" sz="1600" dirty="0" err="1">
                <a:gradFill>
                  <a:gsLst>
                    <a:gs pos="2917">
                      <a:schemeClr val="tx1"/>
                    </a:gs>
                    <a:gs pos="30000">
                      <a:schemeClr val="tx1"/>
                    </a:gs>
                  </a:gsLst>
                  <a:lin ang="5400000" scaled="0"/>
                </a:gradFill>
              </a:rPr>
              <a:t>Crear</a:t>
            </a:r>
            <a:r>
              <a:rPr lang="en-US" sz="1600" dirty="0">
                <a:gradFill>
                  <a:gsLst>
                    <a:gs pos="2917">
                      <a:schemeClr val="tx1"/>
                    </a:gs>
                    <a:gs pos="30000">
                      <a:schemeClr val="tx1"/>
                    </a:gs>
                  </a:gsLst>
                  <a:lin ang="5400000" scaled="0"/>
                </a:gradFill>
              </a:rPr>
              <a:t> UIs </a:t>
            </a:r>
            <a:r>
              <a:rPr lang="en-US" sz="1600" dirty="0" err="1">
                <a:gradFill>
                  <a:gsLst>
                    <a:gs pos="2917">
                      <a:schemeClr val="tx1"/>
                    </a:gs>
                    <a:gs pos="30000">
                      <a:schemeClr val="tx1"/>
                    </a:gs>
                  </a:gsLst>
                  <a:lin ang="5400000" scaled="0"/>
                </a:gradFill>
              </a:rPr>
              <a:t>nativas</a:t>
            </a:r>
            <a:r>
              <a:rPr lang="en-US" sz="1600" dirty="0">
                <a:gradFill>
                  <a:gsLst>
                    <a:gs pos="2917">
                      <a:schemeClr val="tx1"/>
                    </a:gs>
                    <a:gs pos="30000">
                      <a:schemeClr val="tx1"/>
                    </a:gs>
                  </a:gsLst>
                  <a:lin ang="5400000" scaled="0"/>
                </a:gradFill>
              </a:rPr>
              <a:t> para iOS, Android, macOS, Linux &amp; Windows </a:t>
            </a:r>
          </a:p>
          <a:p>
            <a:pPr algn="ctr">
              <a:spcAft>
                <a:spcPts val="441"/>
              </a:spcAft>
            </a:pPr>
            <a:r>
              <a:rPr lang="en-US" sz="1600" dirty="0" err="1">
                <a:gradFill>
                  <a:gsLst>
                    <a:gs pos="2917">
                      <a:schemeClr val="tx1"/>
                    </a:gs>
                    <a:gs pos="30000">
                      <a:schemeClr val="tx1"/>
                    </a:gs>
                  </a:gsLst>
                  <a:lin ang="5400000" scaled="0"/>
                </a:gradFill>
              </a:rPr>
              <a:t>Desde</a:t>
            </a:r>
            <a:r>
              <a:rPr lang="en-US" sz="1600" dirty="0">
                <a:gradFill>
                  <a:gsLst>
                    <a:gs pos="2917">
                      <a:schemeClr val="tx1"/>
                    </a:gs>
                    <a:gs pos="30000">
                      <a:schemeClr val="tx1"/>
                    </a:gs>
                  </a:gsLst>
                  <a:lin ang="5400000" scaled="0"/>
                </a:gradFill>
              </a:rPr>
              <a:t> un </a:t>
            </a:r>
            <a:r>
              <a:rPr lang="en-US" sz="1600" dirty="0" err="1">
                <a:gradFill>
                  <a:gsLst>
                    <a:gs pos="2917">
                      <a:schemeClr val="tx1"/>
                    </a:gs>
                    <a:gs pos="30000">
                      <a:schemeClr val="tx1"/>
                    </a:gs>
                  </a:gsLst>
                  <a:lin ang="5400000" scaled="0"/>
                </a:gradFill>
              </a:rPr>
              <a:t>mismo</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archivo</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común</a:t>
            </a:r>
            <a:r>
              <a:rPr lang="en-US" sz="1600" dirty="0">
                <a:gradFill>
                  <a:gsLst>
                    <a:gs pos="2917">
                      <a:schemeClr val="tx1"/>
                    </a:gs>
                    <a:gs pos="30000">
                      <a:schemeClr val="tx1"/>
                    </a:gs>
                  </a:gsLst>
                  <a:lin ang="5400000" scaled="0"/>
                </a:gradFill>
              </a:rPr>
              <a:t>, </a:t>
            </a:r>
            <a:r>
              <a:rPr lang="en-US" sz="1600" dirty="0" err="1">
                <a:gradFill>
                  <a:gsLst>
                    <a:gs pos="2917">
                      <a:schemeClr val="tx1"/>
                    </a:gs>
                    <a:gs pos="30000">
                      <a:schemeClr val="tx1"/>
                    </a:gs>
                  </a:gsLst>
                  <a:lin ang="5400000" scaled="0"/>
                </a:gradFill>
              </a:rPr>
              <a:t>compartido</a:t>
            </a:r>
            <a:r>
              <a:rPr lang="en-US" sz="1600" dirty="0">
                <a:gradFill>
                  <a:gsLst>
                    <a:gs pos="2917">
                      <a:schemeClr val="tx1"/>
                    </a:gs>
                    <a:gs pos="30000">
                      <a:schemeClr val="tx1"/>
                    </a:gs>
                  </a:gsLst>
                  <a:lin ang="5400000" scaled="0"/>
                </a:gradFill>
              </a:rPr>
              <a:t> C# (o XAML).</a:t>
            </a:r>
          </a:p>
        </p:txBody>
      </p:sp>
      <p:sp>
        <p:nvSpPr>
          <p:cNvPr id="24" name="Title 23"/>
          <p:cNvSpPr>
            <a:spLocks noGrp="1"/>
          </p:cNvSpPr>
          <p:nvPr>
            <p:ph type="title"/>
          </p:nvPr>
        </p:nvSpPr>
        <p:spPr>
          <a:xfrm>
            <a:off x="202550" y="274989"/>
            <a:ext cx="8740640" cy="674557"/>
          </a:xfrm>
        </p:spPr>
        <p:txBody>
          <a:bodyPr/>
          <a:lstStyle/>
          <a:p>
            <a:pPr algn="ctr"/>
            <a:r>
              <a:rPr lang="en-US" dirty="0" err="1"/>
              <a:t>Conoce</a:t>
            </a:r>
            <a:r>
              <a:rPr lang="en-US" dirty="0"/>
              <a:t> </a:t>
            </a:r>
            <a:r>
              <a:rPr lang="en-US" dirty="0" err="1"/>
              <a:t>Xamarin.Forms</a:t>
            </a:r>
            <a:endParaRPr lang="en-US" dirty="0"/>
          </a:p>
        </p:txBody>
      </p:sp>
      <p:pic>
        <p:nvPicPr>
          <p:cNvPr id="5" name="Picture 4"/>
          <p:cNvPicPr>
            <a:picLocks noChangeAspect="1"/>
          </p:cNvPicPr>
          <p:nvPr/>
        </p:nvPicPr>
        <p:blipFill>
          <a:blip r:embed="rId2"/>
          <a:stretch>
            <a:fillRect/>
          </a:stretch>
        </p:blipFill>
        <p:spPr>
          <a:xfrm>
            <a:off x="1341242" y="949546"/>
            <a:ext cx="6461516" cy="2700252"/>
          </a:xfrm>
          <a:prstGeom prst="rect">
            <a:avLst/>
          </a:prstGeom>
        </p:spPr>
      </p:pic>
    </p:spTree>
    <p:extLst>
      <p:ext uri="{BB962C8B-B14F-4D97-AF65-F5344CB8AC3E}">
        <p14:creationId xmlns:p14="http://schemas.microsoft.com/office/powerpoint/2010/main" val="279614287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Xamarin + </a:t>
            </a:r>
            <a:r>
              <a:rPr lang="en-US" dirty="0" err="1"/>
              <a:t>Xamarin.Forms</a:t>
            </a:r>
            <a:endParaRPr lang="en-US" dirty="0"/>
          </a:p>
        </p:txBody>
      </p:sp>
      <p:sp>
        <p:nvSpPr>
          <p:cNvPr id="3" name="Text Placeholder 2"/>
          <p:cNvSpPr>
            <a:spLocks noGrp="1"/>
          </p:cNvSpPr>
          <p:nvPr>
            <p:ph type="body" sz="quarter" idx="10"/>
          </p:nvPr>
        </p:nvSpPr>
        <p:spPr>
          <a:xfrm>
            <a:off x="757637" y="3796899"/>
            <a:ext cx="3376872" cy="694343"/>
          </a:xfrm>
        </p:spPr>
        <p:txBody>
          <a:bodyPr/>
          <a:lstStyle/>
          <a:p>
            <a:pPr algn="ctr">
              <a:lnSpc>
                <a:spcPct val="100000"/>
              </a:lnSpc>
            </a:pPr>
            <a:r>
              <a:rPr lang="en-US" sz="1912" dirty="0" err="1">
                <a:solidFill>
                  <a:schemeClr val="tx1"/>
                </a:solidFill>
              </a:rPr>
              <a:t>Enfoque</a:t>
            </a:r>
            <a:r>
              <a:rPr lang="en-US" sz="1912" dirty="0">
                <a:solidFill>
                  <a:schemeClr val="tx1"/>
                </a:solidFill>
              </a:rPr>
              <a:t> </a:t>
            </a:r>
            <a:r>
              <a:rPr lang="en-US" sz="1912" dirty="0" err="1">
                <a:solidFill>
                  <a:schemeClr val="tx1"/>
                </a:solidFill>
              </a:rPr>
              <a:t>tradicional</a:t>
            </a:r>
            <a:r>
              <a:rPr lang="en-US" sz="1912" dirty="0">
                <a:solidFill>
                  <a:schemeClr val="tx1"/>
                </a:solidFill>
              </a:rPr>
              <a:t> de Xamarin</a:t>
            </a:r>
          </a:p>
        </p:txBody>
      </p:sp>
      <p:sp>
        <p:nvSpPr>
          <p:cNvPr id="4" name="Text Placeholder 3"/>
          <p:cNvSpPr>
            <a:spLocks noGrp="1"/>
          </p:cNvSpPr>
          <p:nvPr>
            <p:ph type="body" sz="quarter" idx="11"/>
          </p:nvPr>
        </p:nvSpPr>
        <p:spPr>
          <a:xfrm>
            <a:off x="4911613" y="3875719"/>
            <a:ext cx="3370453" cy="615523"/>
          </a:xfrm>
        </p:spPr>
        <p:txBody>
          <a:bodyPr/>
          <a:lstStyle/>
          <a:p>
            <a:pPr algn="ctr">
              <a:lnSpc>
                <a:spcPct val="100000"/>
              </a:lnSpc>
            </a:pPr>
            <a:r>
              <a:rPr lang="en-US" sz="1400" dirty="0">
                <a:solidFill>
                  <a:schemeClr val="tx1"/>
                </a:solidFill>
              </a:rPr>
              <a:t>Con </a:t>
            </a:r>
            <a:r>
              <a:rPr lang="en-US" sz="1400" dirty="0" err="1">
                <a:solidFill>
                  <a:schemeClr val="tx1"/>
                </a:solidFill>
              </a:rPr>
              <a:t>Xamarin.Forms</a:t>
            </a:r>
            <a:r>
              <a:rPr lang="en-US" sz="1400" dirty="0">
                <a:solidFill>
                  <a:schemeClr val="tx1"/>
                </a:solidFill>
              </a:rPr>
              <a:t>:</a:t>
            </a:r>
            <a:br>
              <a:rPr lang="en-US" sz="1400" dirty="0">
                <a:solidFill>
                  <a:schemeClr val="tx1"/>
                </a:solidFill>
              </a:rPr>
            </a:br>
            <a:r>
              <a:rPr lang="en-US" sz="1400" dirty="0" err="1">
                <a:solidFill>
                  <a:schemeClr val="tx1"/>
                </a:solidFill>
              </a:rPr>
              <a:t>Más</a:t>
            </a:r>
            <a:r>
              <a:rPr lang="en-US" sz="1400" dirty="0">
                <a:solidFill>
                  <a:schemeClr val="tx1"/>
                </a:solidFill>
              </a:rPr>
              <a:t> </a:t>
            </a:r>
            <a:r>
              <a:rPr lang="en-US" sz="1400" dirty="0" err="1">
                <a:solidFill>
                  <a:schemeClr val="tx1"/>
                </a:solidFill>
              </a:rPr>
              <a:t>código</a:t>
            </a:r>
            <a:r>
              <a:rPr lang="en-US" sz="1400" dirty="0">
                <a:solidFill>
                  <a:schemeClr val="tx1"/>
                </a:solidFill>
              </a:rPr>
              <a:t> </a:t>
            </a:r>
            <a:r>
              <a:rPr lang="en-US" sz="1400" dirty="0" err="1">
                <a:solidFill>
                  <a:schemeClr val="tx1"/>
                </a:solidFill>
              </a:rPr>
              <a:t>compartido</a:t>
            </a:r>
            <a:r>
              <a:rPr lang="en-US" sz="1400" dirty="0">
                <a:solidFill>
                  <a:schemeClr val="tx1"/>
                </a:solidFill>
              </a:rPr>
              <a:t>, </a:t>
            </a:r>
            <a:r>
              <a:rPr lang="en-US" sz="1400" dirty="0" err="1">
                <a:solidFill>
                  <a:schemeClr val="tx1"/>
                </a:solidFill>
              </a:rPr>
              <a:t>todo</a:t>
            </a:r>
            <a:r>
              <a:rPr lang="en-US" sz="1400" dirty="0">
                <a:solidFill>
                  <a:schemeClr val="tx1"/>
                </a:solidFill>
              </a:rPr>
              <a:t> </a:t>
            </a:r>
            <a:r>
              <a:rPr lang="en-US" sz="1400" dirty="0" err="1">
                <a:solidFill>
                  <a:schemeClr val="tx1"/>
                </a:solidFill>
              </a:rPr>
              <a:t>nativo</a:t>
            </a:r>
            <a:endParaRPr lang="en-US" sz="1400" dirty="0">
              <a:solidFill>
                <a:schemeClr val="tx1"/>
              </a:solidFill>
            </a:endParaRPr>
          </a:p>
        </p:txBody>
      </p:sp>
      <p:grpSp>
        <p:nvGrpSpPr>
          <p:cNvPr id="25" name="Group 24"/>
          <p:cNvGrpSpPr/>
          <p:nvPr/>
        </p:nvGrpSpPr>
        <p:grpSpPr>
          <a:xfrm>
            <a:off x="750481" y="1861173"/>
            <a:ext cx="3376872" cy="1902140"/>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3" y="2021411"/>
              <a:ext cx="1968499"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31" name="TextBox 30"/>
            <p:cNvSpPr txBox="1"/>
            <p:nvPr/>
          </p:nvSpPr>
          <p:spPr>
            <a:xfrm>
              <a:off x="6845301" y="2021411"/>
              <a:ext cx="1968499"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Windows C# UI</a:t>
              </a:r>
            </a:p>
          </p:txBody>
        </p:sp>
        <p:sp>
          <p:nvSpPr>
            <p:cNvPr id="32" name="TextBox 31"/>
            <p:cNvSpPr txBox="1"/>
            <p:nvPr/>
          </p:nvSpPr>
          <p:spPr>
            <a:xfrm>
              <a:off x="4626797" y="2021408"/>
              <a:ext cx="2353425" cy="62184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900" dirty="0">
                  <a:solidFill>
                    <a:schemeClr val="bg1"/>
                  </a:solidFill>
                </a:rPr>
                <a:t>Android C# UI</a:t>
              </a:r>
            </a:p>
          </p:txBody>
        </p:sp>
      </p:grpSp>
      <p:grpSp>
        <p:nvGrpSpPr>
          <p:cNvPr id="7" name="Group 6"/>
          <p:cNvGrpSpPr/>
          <p:nvPr/>
        </p:nvGrpSpPr>
        <p:grpSpPr>
          <a:xfrm>
            <a:off x="1008985" y="1352433"/>
            <a:ext cx="2791594" cy="461777"/>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4905194" y="1352433"/>
            <a:ext cx="3376872" cy="2401545"/>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42" name="TextBox 41"/>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4"/>
              <a:ext cx="4583698" cy="787822"/>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2352" dirty="0">
                  <a:solidFill>
                    <a:schemeClr val="bg1"/>
                  </a:solidFill>
                </a:rPr>
                <a:t>Shared UI Code</a:t>
              </a:r>
            </a:p>
          </p:txBody>
        </p:sp>
      </p:grpSp>
      <p:sp>
        <p:nvSpPr>
          <p:cNvPr id="67" name="TextBox 66"/>
          <p:cNvSpPr txBox="1"/>
          <p:nvPr/>
        </p:nvSpPr>
        <p:spPr>
          <a:xfrm>
            <a:off x="757637" y="2638549"/>
            <a:ext cx="3369716" cy="511458"/>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Tree>
    <p:extLst>
      <p:ext uri="{BB962C8B-B14F-4D97-AF65-F5344CB8AC3E}">
        <p14:creationId xmlns:p14="http://schemas.microsoft.com/office/powerpoint/2010/main" val="3028640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457200" y="832975"/>
            <a:ext cx="8484251" cy="2937184"/>
          </a:xfrm>
        </p:spPr>
        <p:txBody>
          <a:bodyPr/>
          <a:lstStyle/>
          <a:p>
            <a:r>
              <a:rPr lang="en-US" sz="1600" dirty="0" err="1">
                <a:latin typeface="Segoe UI "/>
              </a:rPr>
              <a:t>Crearemos</a:t>
            </a:r>
            <a:r>
              <a:rPr lang="en-US" sz="1600" dirty="0">
                <a:latin typeface="Segoe UI "/>
              </a:rPr>
              <a:t> </a:t>
            </a:r>
            <a:r>
              <a:rPr lang="en-US" sz="1600" dirty="0" err="1">
                <a:latin typeface="Segoe UI "/>
              </a:rPr>
              <a:t>una</a:t>
            </a:r>
            <a:r>
              <a:rPr lang="en-US" sz="1600" dirty="0">
                <a:latin typeface="Segoe UI "/>
              </a:rPr>
              <a:t> </a:t>
            </a:r>
            <a:r>
              <a:rPr lang="en-US" sz="1600" dirty="0" err="1">
                <a:latin typeface="Segoe UI "/>
              </a:rPr>
              <a:t>aplicación</a:t>
            </a:r>
            <a:r>
              <a:rPr lang="en-US" sz="1600" dirty="0">
                <a:latin typeface="Segoe UI "/>
              </a:rPr>
              <a:t> de </a:t>
            </a:r>
            <a:r>
              <a:rPr lang="en-US" sz="1600" dirty="0" err="1">
                <a:latin typeface="Segoe UI "/>
              </a:rPr>
              <a:t>películas</a:t>
            </a:r>
            <a:r>
              <a:rPr lang="en-US" sz="1600" dirty="0">
                <a:latin typeface="Segoe UI "/>
              </a:rPr>
              <a:t> con </a:t>
            </a:r>
            <a:r>
              <a:rPr lang="en-US" sz="1600" dirty="0" err="1">
                <a:latin typeface="Segoe UI "/>
              </a:rPr>
              <a:t>información</a:t>
            </a:r>
            <a:r>
              <a:rPr lang="en-US" sz="1600" dirty="0">
                <a:latin typeface="Segoe UI "/>
              </a:rPr>
              <a:t> real. </a:t>
            </a:r>
            <a:r>
              <a:rPr lang="en-US" sz="1600" dirty="0" err="1">
                <a:latin typeface="Segoe UI "/>
              </a:rPr>
              <a:t>Veremos</a:t>
            </a:r>
            <a:r>
              <a:rPr lang="en-US" sz="1600" dirty="0">
                <a:latin typeface="Segoe UI "/>
              </a:rPr>
              <a:t> </a:t>
            </a:r>
            <a:r>
              <a:rPr lang="en-US" sz="1600" dirty="0" err="1">
                <a:latin typeface="Segoe UI "/>
              </a:rPr>
              <a:t>conceptos</a:t>
            </a:r>
            <a:r>
              <a:rPr lang="en-US" sz="1600" dirty="0">
                <a:latin typeface="Segoe UI "/>
              </a:rPr>
              <a:t> </a:t>
            </a:r>
            <a:r>
              <a:rPr lang="en-US" sz="1600" dirty="0" err="1">
                <a:latin typeface="Segoe UI "/>
              </a:rPr>
              <a:t>como</a:t>
            </a:r>
            <a:r>
              <a:rPr lang="en-US" sz="1600" dirty="0">
                <a:latin typeface="Segoe UI "/>
              </a:rPr>
              <a:t>:</a:t>
            </a:r>
          </a:p>
          <a:p>
            <a:pPr marL="128588" lvl="1" indent="-128588"/>
            <a:r>
              <a:rPr lang="en-US" sz="1600" dirty="0" err="1">
                <a:latin typeface="Segoe UI "/>
              </a:rPr>
              <a:t>Crear</a:t>
            </a:r>
            <a:r>
              <a:rPr lang="en-US" sz="1600" dirty="0">
                <a:latin typeface="Segoe UI "/>
              </a:rPr>
              <a:t> </a:t>
            </a:r>
            <a:r>
              <a:rPr lang="en-US" sz="1600" dirty="0" err="1">
                <a:latin typeface="Segoe UI "/>
              </a:rPr>
              <a:t>estructura</a:t>
            </a:r>
            <a:r>
              <a:rPr lang="en-US" sz="1600" dirty="0">
                <a:latin typeface="Segoe UI "/>
              </a:rPr>
              <a:t> Proyecto.</a:t>
            </a:r>
          </a:p>
          <a:p>
            <a:pPr marL="128588" lvl="1" indent="-128588"/>
            <a:r>
              <a:rPr lang="en-US" sz="1600" dirty="0" err="1">
                <a:latin typeface="Segoe UI "/>
              </a:rPr>
              <a:t>Estructura</a:t>
            </a:r>
            <a:r>
              <a:rPr lang="en-US" sz="1600" dirty="0">
                <a:latin typeface="Segoe UI "/>
              </a:rPr>
              <a:t> de </a:t>
            </a:r>
            <a:r>
              <a:rPr lang="en-US" sz="1600" dirty="0" err="1">
                <a:latin typeface="Segoe UI "/>
              </a:rPr>
              <a:t>proyectos</a:t>
            </a:r>
            <a:r>
              <a:rPr lang="en-US" sz="1600" dirty="0">
                <a:latin typeface="Segoe UI "/>
              </a:rPr>
              <a:t>.</a:t>
            </a:r>
          </a:p>
          <a:p>
            <a:pPr marL="128588" lvl="1" indent="-128588"/>
            <a:r>
              <a:rPr lang="en-US" sz="1600" dirty="0" err="1">
                <a:latin typeface="Segoe UI "/>
              </a:rPr>
              <a:t>Diseño</a:t>
            </a:r>
            <a:r>
              <a:rPr lang="en-US" sz="1600" dirty="0">
                <a:latin typeface="Segoe UI "/>
              </a:rPr>
              <a:t> de vistas.</a:t>
            </a:r>
          </a:p>
          <a:p>
            <a:pPr marL="128588" lvl="1" indent="-128588"/>
            <a:r>
              <a:rPr lang="en-US" sz="1600" dirty="0" err="1">
                <a:latin typeface="Segoe UI "/>
              </a:rPr>
              <a:t>Navegación</a:t>
            </a:r>
            <a:r>
              <a:rPr lang="en-US" sz="1600" dirty="0">
                <a:latin typeface="Segoe UI "/>
              </a:rPr>
              <a:t>.</a:t>
            </a:r>
          </a:p>
          <a:p>
            <a:r>
              <a:rPr lang="en-US" sz="1600" dirty="0">
                <a:latin typeface="Segoe UI "/>
              </a:rPr>
              <a:t>La </a:t>
            </a:r>
            <a:r>
              <a:rPr lang="en-US" sz="1600" dirty="0" err="1">
                <a:latin typeface="Segoe UI "/>
              </a:rPr>
              <a:t>aplicación</a:t>
            </a:r>
            <a:r>
              <a:rPr lang="en-US" sz="1600" dirty="0">
                <a:latin typeface="Segoe UI "/>
              </a:rPr>
              <a:t> se </a:t>
            </a:r>
            <a:r>
              <a:rPr lang="en-US" sz="1600" dirty="0" err="1">
                <a:latin typeface="Segoe UI "/>
              </a:rPr>
              <a:t>realizará</a:t>
            </a:r>
            <a:r>
              <a:rPr lang="en-US" sz="1600" dirty="0">
                <a:latin typeface="Segoe UI "/>
              </a:rPr>
              <a:t> </a:t>
            </a:r>
            <a:r>
              <a:rPr lang="en-US" sz="1600" dirty="0" err="1">
                <a:latin typeface="Segoe UI "/>
              </a:rPr>
              <a:t>paso</a:t>
            </a:r>
            <a:r>
              <a:rPr lang="en-US" sz="1600" dirty="0">
                <a:latin typeface="Segoe UI "/>
              </a:rPr>
              <a:t> a </a:t>
            </a:r>
            <a:r>
              <a:rPr lang="en-US" sz="1600" dirty="0" err="1">
                <a:latin typeface="Segoe UI "/>
              </a:rPr>
              <a:t>paso</a:t>
            </a:r>
            <a:r>
              <a:rPr lang="en-US" sz="1600" dirty="0">
                <a:latin typeface="Segoe UI "/>
              </a:rPr>
              <a:t>, </a:t>
            </a:r>
            <a:r>
              <a:rPr lang="en-US" sz="1600" dirty="0" err="1">
                <a:latin typeface="Segoe UI "/>
              </a:rPr>
              <a:t>en</a:t>
            </a:r>
            <a:r>
              <a:rPr lang="en-US" sz="1600" dirty="0">
                <a:latin typeface="Segoe UI "/>
              </a:rPr>
              <a:t> </a:t>
            </a:r>
            <a:r>
              <a:rPr lang="en-US" sz="1600" dirty="0" err="1">
                <a:latin typeface="Segoe UI "/>
              </a:rPr>
              <a:t>diferentes</a:t>
            </a:r>
            <a:r>
              <a:rPr lang="en-US" sz="1600" dirty="0">
                <a:latin typeface="Segoe UI "/>
              </a:rPr>
              <a:t> </a:t>
            </a:r>
            <a:r>
              <a:rPr lang="en-US" sz="1600" dirty="0" err="1">
                <a:latin typeface="Segoe UI "/>
              </a:rPr>
              <a:t>bloques</a:t>
            </a:r>
            <a:r>
              <a:rPr lang="en-US" sz="1600" dirty="0">
                <a:latin typeface="Segoe UI "/>
              </a:rPr>
              <a:t> a lo largo de </a:t>
            </a:r>
            <a:r>
              <a:rPr lang="en-US" sz="1600" dirty="0" err="1">
                <a:latin typeface="Segoe UI "/>
              </a:rPr>
              <a:t>casi</a:t>
            </a:r>
            <a:r>
              <a:rPr lang="en-US" sz="1600" dirty="0">
                <a:latin typeface="Segoe UI "/>
              </a:rPr>
              <a:t> 2h.</a:t>
            </a:r>
          </a:p>
          <a:p>
            <a:r>
              <a:rPr lang="en-US" sz="1600" dirty="0">
                <a:latin typeface="Segoe UI "/>
              </a:rPr>
              <a:t>A lo largo del taller, </a:t>
            </a:r>
            <a:r>
              <a:rPr lang="en-US" sz="1600" dirty="0" err="1">
                <a:latin typeface="Segoe UI "/>
              </a:rPr>
              <a:t>iremos</a:t>
            </a:r>
            <a:r>
              <a:rPr lang="en-US" sz="1600" dirty="0">
                <a:latin typeface="Segoe UI "/>
              </a:rPr>
              <a:t> </a:t>
            </a:r>
            <a:r>
              <a:rPr lang="en-US" sz="1600" dirty="0" err="1">
                <a:latin typeface="Segoe UI "/>
              </a:rPr>
              <a:t>resolviendo</a:t>
            </a:r>
            <a:r>
              <a:rPr lang="en-US" sz="1600" dirty="0">
                <a:latin typeface="Segoe UI "/>
              </a:rPr>
              <a:t> </a:t>
            </a:r>
            <a:r>
              <a:rPr lang="en-US" sz="1600" dirty="0" err="1">
                <a:latin typeface="Segoe UI "/>
              </a:rPr>
              <a:t>dudas</a:t>
            </a:r>
            <a:r>
              <a:rPr lang="en-US" sz="1600" dirty="0">
                <a:latin typeface="Segoe UI "/>
              </a:rPr>
              <a:t> y </a:t>
            </a:r>
            <a:r>
              <a:rPr lang="en-US" sz="1600" dirty="0" err="1">
                <a:latin typeface="Segoe UI "/>
              </a:rPr>
              <a:t>preguntas</a:t>
            </a:r>
            <a:r>
              <a:rPr lang="en-US" sz="1600" dirty="0">
                <a:latin typeface="Segoe UI "/>
              </a:rPr>
              <a:t>.</a:t>
            </a:r>
          </a:p>
          <a:p>
            <a:r>
              <a:rPr lang="en-US" sz="1600" dirty="0" err="1">
                <a:latin typeface="Segoe UI "/>
              </a:rPr>
              <a:t>También</a:t>
            </a:r>
            <a:r>
              <a:rPr lang="en-US" sz="1600" dirty="0">
                <a:latin typeface="Segoe UI "/>
              </a:rPr>
              <a:t> </a:t>
            </a:r>
            <a:r>
              <a:rPr lang="en-US" sz="1600" dirty="0" err="1">
                <a:latin typeface="Segoe UI "/>
              </a:rPr>
              <a:t>tendremos</a:t>
            </a:r>
            <a:r>
              <a:rPr lang="en-US" sz="1600" dirty="0">
                <a:latin typeface="Segoe UI "/>
              </a:rPr>
              <a:t> </a:t>
            </a:r>
            <a:r>
              <a:rPr lang="en-US" sz="1600" dirty="0" err="1">
                <a:latin typeface="Segoe UI "/>
              </a:rPr>
              <a:t>alguna</a:t>
            </a:r>
            <a:r>
              <a:rPr lang="en-US" sz="1600" dirty="0">
                <a:latin typeface="Segoe UI "/>
              </a:rPr>
              <a:t> </a:t>
            </a:r>
            <a:r>
              <a:rPr lang="en-US" sz="1600" dirty="0" err="1">
                <a:latin typeface="Segoe UI "/>
              </a:rPr>
              <a:t>sorpresa</a:t>
            </a:r>
            <a:r>
              <a:rPr lang="en-US" sz="1600" dirty="0">
                <a:latin typeface="Segoe UI "/>
              </a:rPr>
              <a:t> y </a:t>
            </a:r>
            <a:r>
              <a:rPr lang="en-US" sz="1600" dirty="0" err="1">
                <a:latin typeface="Segoe UI "/>
              </a:rPr>
              <a:t>detalle</a:t>
            </a:r>
            <a:r>
              <a:rPr lang="en-US" sz="1600" dirty="0">
                <a:latin typeface="Segoe UI "/>
              </a:rPr>
              <a:t> ;)</a:t>
            </a:r>
          </a:p>
        </p:txBody>
      </p:sp>
      <p:sp>
        <p:nvSpPr>
          <p:cNvPr id="2" name="Title 1"/>
          <p:cNvSpPr>
            <a:spLocks noGrp="1"/>
          </p:cNvSpPr>
          <p:nvPr>
            <p:ph type="title"/>
          </p:nvPr>
        </p:nvSpPr>
        <p:spPr/>
        <p:txBody>
          <a:bodyPr/>
          <a:lstStyle/>
          <a:p>
            <a:pPr lvl="0"/>
            <a:r>
              <a:rPr lang="en-US" dirty="0"/>
              <a:t>El taller</a:t>
            </a:r>
          </a:p>
        </p:txBody>
      </p:sp>
    </p:spTree>
    <p:extLst>
      <p:ext uri="{BB962C8B-B14F-4D97-AF65-F5344CB8AC3E}">
        <p14:creationId xmlns:p14="http://schemas.microsoft.com/office/powerpoint/2010/main" val="24097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a:t>
            </a:r>
            <a:r>
              <a:rPr lang="en-US" dirty="0" err="1"/>
              <a:t>Qué</a:t>
            </a:r>
            <a:r>
              <a:rPr lang="en-US" dirty="0"/>
              <a:t> se </a:t>
            </a:r>
            <a:r>
              <a:rPr lang="en-US" dirty="0" err="1"/>
              <a:t>incluye</a:t>
            </a:r>
            <a:r>
              <a:rPr lang="en-US" dirty="0"/>
              <a:t>?</a:t>
            </a:r>
          </a:p>
        </p:txBody>
      </p:sp>
      <p:sp>
        <p:nvSpPr>
          <p:cNvPr id="10" name="Text Placeholder 18"/>
          <p:cNvSpPr txBox="1">
            <a:spLocks/>
          </p:cNvSpPr>
          <p:nvPr/>
        </p:nvSpPr>
        <p:spPr>
          <a:xfrm>
            <a:off x="4394608" y="936650"/>
            <a:ext cx="4158215" cy="2987076"/>
          </a:xfrm>
          <a:prstGeom prst="rect">
            <a:avLst/>
          </a:prstGeom>
        </p:spPr>
        <p:txBody>
          <a:bodyPr vert="horz" wrap="square" lIns="107555" tIns="67223" rIns="107555" bIns="67223" rtlCol="0">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None/>
              <a:tabLst/>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r>
              <a:rPr lang="en-US" sz="2059" dirty="0">
                <a:solidFill>
                  <a:srgbClr val="6FBD23"/>
                </a:solidFill>
              </a:rPr>
              <a:t>✓  </a:t>
            </a:r>
            <a:r>
              <a:rPr lang="en-US" sz="2059" dirty="0">
                <a:solidFill>
                  <a:schemeClr val="tx1"/>
                </a:solidFill>
                <a:latin typeface="+mj-lt"/>
              </a:rPr>
              <a:t>40+ </a:t>
            </a:r>
            <a:r>
              <a:rPr lang="en-US" sz="2059" dirty="0" err="1">
                <a:solidFill>
                  <a:schemeClr val="tx1"/>
                </a:solidFill>
                <a:latin typeface="+mj-lt"/>
              </a:rPr>
              <a:t>páginas</a:t>
            </a:r>
            <a:r>
              <a:rPr lang="en-US" sz="2059" dirty="0">
                <a:solidFill>
                  <a:schemeClr val="tx1"/>
                </a:solidFill>
                <a:latin typeface="+mj-lt"/>
              </a:rPr>
              <a:t>, layouts, y </a:t>
            </a:r>
            <a:r>
              <a:rPr lang="en-US" sz="2059" dirty="0" err="1">
                <a:solidFill>
                  <a:schemeClr val="tx1"/>
                </a:solidFill>
                <a:latin typeface="+mj-lt"/>
              </a:rPr>
              <a:t>controles</a:t>
            </a:r>
            <a:endParaRPr lang="en-US" sz="2059" dirty="0">
              <a:solidFill>
                <a:schemeClr val="tx1"/>
              </a:solidFill>
              <a:latin typeface="+mj-lt"/>
            </a:endParaRPr>
          </a:p>
          <a:p>
            <a:pPr marL="0" indent="0"/>
            <a:r>
              <a:rPr lang="en-US" sz="2059" dirty="0">
                <a:solidFill>
                  <a:schemeClr val="tx1"/>
                </a:solidFill>
                <a:latin typeface="+mj-lt"/>
              </a:rPr>
              <a:t>      </a:t>
            </a:r>
            <a:r>
              <a:rPr lang="en-US" sz="1765" dirty="0">
                <a:solidFill>
                  <a:schemeClr val="bg2">
                    <a:lumMod val="50000"/>
                  </a:schemeClr>
                </a:solidFill>
                <a:latin typeface="+mj-lt"/>
              </a:rPr>
              <a:t>(code behind o XAML)</a:t>
            </a:r>
          </a:p>
          <a:p>
            <a:pPr marL="0" indent="0">
              <a:lnSpc>
                <a:spcPct val="110000"/>
              </a:lnSpc>
            </a:pPr>
            <a:r>
              <a:rPr lang="en-US" sz="2059" dirty="0">
                <a:solidFill>
                  <a:srgbClr val="6FBD23"/>
                </a:solidFill>
              </a:rPr>
              <a:t>✓  </a:t>
            </a:r>
            <a:r>
              <a:rPr lang="en-US" sz="2059" dirty="0">
                <a:solidFill>
                  <a:schemeClr val="tx1"/>
                </a:solidFill>
                <a:latin typeface="+mj-lt"/>
              </a:rPr>
              <a:t>Two-way data binding</a:t>
            </a:r>
          </a:p>
          <a:p>
            <a:pPr marL="0" indent="0">
              <a:lnSpc>
                <a:spcPct val="110000"/>
              </a:lnSpc>
            </a:pPr>
            <a:r>
              <a:rPr lang="en-US" sz="2059" dirty="0">
                <a:solidFill>
                  <a:srgbClr val="6FBD23"/>
                </a:solidFill>
              </a:rPr>
              <a:t>✓  </a:t>
            </a:r>
            <a:r>
              <a:rPr lang="en-US" sz="2059" dirty="0" err="1">
                <a:solidFill>
                  <a:schemeClr val="tx1"/>
                </a:solidFill>
                <a:latin typeface="+mj-lt"/>
              </a:rPr>
              <a:t>Navegación</a:t>
            </a:r>
            <a:endParaRPr lang="en-US" sz="2059" dirty="0">
              <a:solidFill>
                <a:schemeClr val="tx1"/>
              </a:solidFill>
              <a:latin typeface="+mj-lt"/>
            </a:endParaRPr>
          </a:p>
          <a:p>
            <a:pPr marL="0" indent="0">
              <a:lnSpc>
                <a:spcPct val="110000"/>
              </a:lnSpc>
            </a:pPr>
            <a:r>
              <a:rPr lang="en-US" sz="2059" dirty="0">
                <a:solidFill>
                  <a:srgbClr val="6FBD23"/>
                </a:solidFill>
              </a:rPr>
              <a:t>✓ </a:t>
            </a:r>
            <a:r>
              <a:rPr lang="en-US" sz="2059" dirty="0">
                <a:solidFill>
                  <a:schemeClr val="tx1"/>
                </a:solidFill>
                <a:latin typeface="+mj-lt"/>
              </a:rPr>
              <a:t>API de </a:t>
            </a:r>
            <a:r>
              <a:rPr lang="en-US" sz="2059" dirty="0" err="1">
                <a:solidFill>
                  <a:schemeClr val="tx1"/>
                </a:solidFill>
                <a:latin typeface="+mj-lt"/>
              </a:rPr>
              <a:t>animaciones</a:t>
            </a:r>
            <a:endParaRPr lang="en-US" sz="2059" dirty="0">
              <a:solidFill>
                <a:schemeClr val="tx1"/>
              </a:solidFill>
              <a:latin typeface="+mj-lt"/>
            </a:endParaRPr>
          </a:p>
          <a:p>
            <a:pPr marL="0" indent="0">
              <a:lnSpc>
                <a:spcPct val="110000"/>
              </a:lnSpc>
            </a:pPr>
            <a:r>
              <a:rPr lang="en-US" sz="2059" dirty="0">
                <a:solidFill>
                  <a:srgbClr val="6FBD23"/>
                </a:solidFill>
              </a:rPr>
              <a:t>✓  </a:t>
            </a:r>
            <a:r>
              <a:rPr lang="en-US" sz="2059" dirty="0">
                <a:solidFill>
                  <a:schemeClr val="tx1"/>
                </a:solidFill>
                <a:latin typeface="+mj-lt"/>
              </a:rPr>
              <a:t>Dependency Service</a:t>
            </a:r>
          </a:p>
          <a:p>
            <a:pPr marL="0" indent="0">
              <a:lnSpc>
                <a:spcPct val="110000"/>
              </a:lnSpc>
            </a:pPr>
            <a:r>
              <a:rPr lang="en-US" sz="2059" dirty="0">
                <a:solidFill>
                  <a:srgbClr val="6FBD23"/>
                </a:solidFill>
              </a:rPr>
              <a:t>✓  </a:t>
            </a:r>
            <a:r>
              <a:rPr lang="en-US" sz="2059" dirty="0">
                <a:solidFill>
                  <a:schemeClr val="tx1"/>
                </a:solidFill>
                <a:latin typeface="+mj-lt"/>
              </a:rPr>
              <a:t>Messaging Center</a:t>
            </a:r>
          </a:p>
          <a:p>
            <a:pPr marL="0" indent="0">
              <a:lnSpc>
                <a:spcPct val="110000"/>
              </a:lnSpc>
            </a:pPr>
            <a:endParaRPr lang="en-US" sz="2059" dirty="0">
              <a:solidFill>
                <a:schemeClr val="tx1"/>
              </a:solidFill>
              <a:latin typeface="+mj-lt"/>
            </a:endParaRPr>
          </a:p>
          <a:p>
            <a:pPr marL="0" indent="0">
              <a:lnSpc>
                <a:spcPct val="110000"/>
              </a:lnSpc>
            </a:pPr>
            <a:endParaRPr lang="en-US" sz="2059" dirty="0">
              <a:solidFill>
                <a:schemeClr val="tx1"/>
              </a:solidFill>
              <a:latin typeface="+mj-lt"/>
            </a:endParaRPr>
          </a:p>
        </p:txBody>
      </p:sp>
      <p:grpSp>
        <p:nvGrpSpPr>
          <p:cNvPr id="48" name="Group 47"/>
          <p:cNvGrpSpPr/>
          <p:nvPr/>
        </p:nvGrpSpPr>
        <p:grpSpPr>
          <a:xfrm>
            <a:off x="591177" y="936650"/>
            <a:ext cx="3376872" cy="2401545"/>
            <a:chOff x="6671469" y="1838670"/>
            <a:chExt cx="4593431" cy="3266731"/>
          </a:xfrm>
        </p:grpSpPr>
        <p:sp>
          <p:nvSpPr>
            <p:cNvPr id="49" name="Rectangle 48"/>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0" name="Rectangle 49"/>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1" name="Rectangle 50"/>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sp>
          <p:nvSpPr>
            <p:cNvPr id="52" name="Rectangle 51"/>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solidFill>
                    <a:srgbClr val="00BBF1"/>
                  </a:solidFill>
                  <a:ea typeface="Segoe UI" pitchFamily="34" charset="0"/>
                  <a:cs typeface="Segoe UI" pitchFamily="34" charset="0"/>
                </a:rPr>
                <a:t> </a:t>
              </a:r>
            </a:p>
          </p:txBody>
        </p:sp>
        <p:sp>
          <p:nvSpPr>
            <p:cNvPr id="53" name="TextBox 52"/>
            <p:cNvSpPr txBox="1"/>
            <p:nvPr/>
          </p:nvSpPr>
          <p:spPr>
            <a:xfrm>
              <a:off x="6681202" y="3791322"/>
              <a:ext cx="4583698" cy="695717"/>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1912" dirty="0">
                  <a:solidFill>
                    <a:schemeClr val="bg1"/>
                  </a:solidFill>
                  <a:latin typeface="+mj-lt"/>
                </a:rPr>
                <a:t>Shared C# Backend</a:t>
              </a:r>
            </a:p>
          </p:txBody>
        </p:sp>
        <p:sp>
          <p:nvSpPr>
            <p:cNvPr id="54" name="Rectangle 53"/>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r>
                <a:rPr lang="en-US" sz="588"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7" name="Group 56"/>
              <p:cNvGrpSpPr/>
              <p:nvPr/>
            </p:nvGrpSpPr>
            <p:grpSpPr>
              <a:xfrm>
                <a:off x="1371601" y="1841014"/>
                <a:ext cx="625793" cy="625793"/>
                <a:chOff x="2057400" y="2654300"/>
                <a:chExt cx="1028700" cy="1028700"/>
              </a:xfrm>
            </p:grpSpPr>
            <p:sp>
              <p:nvSpPr>
                <p:cNvPr id="64" name="Oval 63"/>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5" name="Picture 64"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8" name="Group 57"/>
              <p:cNvGrpSpPr/>
              <p:nvPr/>
            </p:nvGrpSpPr>
            <p:grpSpPr>
              <a:xfrm>
                <a:off x="2991123" y="1838670"/>
                <a:ext cx="625793" cy="625793"/>
                <a:chOff x="3810000" y="3073400"/>
                <a:chExt cx="1028700" cy="1028700"/>
              </a:xfrm>
            </p:grpSpPr>
            <p:sp>
              <p:nvSpPr>
                <p:cNvPr id="62" name="Oval 61"/>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3" name="Picture 62"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9" name="Group 58"/>
              <p:cNvGrpSpPr/>
              <p:nvPr/>
            </p:nvGrpSpPr>
            <p:grpSpPr>
              <a:xfrm>
                <a:off x="4543108" y="1838670"/>
                <a:ext cx="625793" cy="625793"/>
                <a:chOff x="6083300" y="3073400"/>
                <a:chExt cx="1028700" cy="1028700"/>
              </a:xfrm>
            </p:grpSpPr>
            <p:sp>
              <p:nvSpPr>
                <p:cNvPr id="60" name="Oval 59"/>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23" tIns="67223" rIns="25211" bIns="25211" rtlCol="0" anchor="b" anchorCtr="0"/>
                <a:lstStyle/>
                <a:p>
                  <a:pPr algn="ctr" defTabSz="685397"/>
                  <a:endParaRPr lang="en-US" sz="588" dirty="0">
                    <a:gradFill>
                      <a:gsLst>
                        <a:gs pos="0">
                          <a:srgbClr val="FFFFFF"/>
                        </a:gs>
                        <a:gs pos="100000">
                          <a:srgbClr val="FFFFFF"/>
                        </a:gs>
                      </a:gsLst>
                      <a:lin ang="5400000" scaled="0"/>
                    </a:gradFill>
                    <a:ea typeface="Segoe UI" pitchFamily="34" charset="0"/>
                    <a:cs typeface="Segoe UI" pitchFamily="34" charset="0"/>
                  </a:endParaRPr>
                </a:p>
              </p:txBody>
            </p:sp>
            <p:pic>
              <p:nvPicPr>
                <p:cNvPr id="61" name="Picture 60"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56" name="TextBox 55"/>
            <p:cNvSpPr txBox="1"/>
            <p:nvPr/>
          </p:nvSpPr>
          <p:spPr>
            <a:xfrm>
              <a:off x="6681202" y="2597524"/>
              <a:ext cx="4583698" cy="787822"/>
            </a:xfrm>
            <a:prstGeom prst="rect">
              <a:avLst/>
            </a:prstGeom>
            <a:noFill/>
          </p:spPr>
          <p:txBody>
            <a:bodyPr wrap="square" lIns="134444" tIns="107555" rIns="134444" bIns="107555" rtlCol="0">
              <a:spAutoFit/>
            </a:bodyPr>
            <a:lstStyle/>
            <a:p>
              <a:pPr algn="ctr" defTabSz="685445" fontAlgn="base">
                <a:spcBef>
                  <a:spcPct val="0"/>
                </a:spcBef>
                <a:spcAft>
                  <a:spcPct val="0"/>
                </a:spcAft>
              </a:pPr>
              <a:r>
                <a:rPr lang="en-US" sz="2352" dirty="0">
                  <a:solidFill>
                    <a:schemeClr val="bg1"/>
                  </a:solidFill>
                </a:rPr>
                <a:t>Shared UI Code</a:t>
              </a:r>
            </a:p>
          </p:txBody>
        </p:sp>
      </p:grpSp>
    </p:spTree>
    <p:extLst>
      <p:ext uri="{BB962C8B-B14F-4D97-AF65-F5344CB8AC3E}">
        <p14:creationId xmlns:p14="http://schemas.microsoft.com/office/powerpoint/2010/main" val="3417595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animEffect transition="in" filter="fade">
                                      <p:cBhvr>
                                        <p:cTn id="15" dur="500"/>
                                        <p:tgtEl>
                                          <p:spTgt spid="10">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xEl>
                                              <p:pRg st="3" end="3"/>
                                            </p:txEl>
                                          </p:spTgt>
                                        </p:tgtEl>
                                        <p:attrNameLst>
                                          <p:attrName>style.visibility</p:attrName>
                                        </p:attrNameLst>
                                      </p:cBhvr>
                                      <p:to>
                                        <p:strVal val="visible"/>
                                      </p:to>
                                    </p:set>
                                    <p:animEffect transition="in" filter="fade">
                                      <p:cBhvr>
                                        <p:cTn id="20" dur="500"/>
                                        <p:tgtEl>
                                          <p:spTgt spid="10">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xEl>
                                              <p:pRg st="4" end="4"/>
                                            </p:txEl>
                                          </p:spTgt>
                                        </p:tgtEl>
                                        <p:attrNameLst>
                                          <p:attrName>style.visibility</p:attrName>
                                        </p:attrNameLst>
                                      </p:cBhvr>
                                      <p:to>
                                        <p:strVal val="visible"/>
                                      </p:to>
                                    </p:set>
                                    <p:animEffect transition="in" filter="fade">
                                      <p:cBhvr>
                                        <p:cTn id="25" dur="500"/>
                                        <p:tgtEl>
                                          <p:spTgt spid="10">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0">
                                            <p:txEl>
                                              <p:pRg st="5" end="5"/>
                                            </p:txEl>
                                          </p:spTgt>
                                        </p:tgtEl>
                                        <p:attrNameLst>
                                          <p:attrName>style.visibility</p:attrName>
                                        </p:attrNameLst>
                                      </p:cBhvr>
                                      <p:to>
                                        <p:strVal val="visible"/>
                                      </p:to>
                                    </p:set>
                                    <p:animEffect transition="in" filter="fade">
                                      <p:cBhvr>
                                        <p:cTn id="30" dur="500"/>
                                        <p:tgtEl>
                                          <p:spTgt spid="10">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xEl>
                                              <p:pRg st="6" end="6"/>
                                            </p:txEl>
                                          </p:spTgt>
                                        </p:tgtEl>
                                        <p:attrNameLst>
                                          <p:attrName>style.visibility</p:attrName>
                                        </p:attrNameLst>
                                      </p:cBhvr>
                                      <p:to>
                                        <p:strVal val="visible"/>
                                      </p:to>
                                    </p:set>
                                    <p:animEffect transition="in" filter="fade">
                                      <p:cBhvr>
                                        <p:cTn id="35"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8568" y="3092163"/>
            <a:ext cx="1624538" cy="674557"/>
          </a:xfrm>
        </p:spPr>
        <p:txBody>
          <a:bodyPr>
            <a:noAutofit/>
          </a:bodyPr>
          <a:lstStyle/>
          <a:p>
            <a:pPr algn="r"/>
            <a:r>
              <a:rPr lang="en-US" dirty="0">
                <a:solidFill>
                  <a:schemeClr val="tx1"/>
                </a:solidFill>
              </a:rPr>
              <a:t>Layouts</a:t>
            </a:r>
          </a:p>
        </p:txBody>
      </p:sp>
      <p:sp>
        <p:nvSpPr>
          <p:cNvPr id="20" name="Title 1"/>
          <p:cNvSpPr txBox="1">
            <a:spLocks/>
          </p:cNvSpPr>
          <p:nvPr/>
        </p:nvSpPr>
        <p:spPr>
          <a:xfrm>
            <a:off x="134679" y="1187532"/>
            <a:ext cx="1748427" cy="674557"/>
          </a:xfrm>
          <a:prstGeom prst="rect">
            <a:avLst/>
          </a:prstGeom>
        </p:spPr>
        <p:txBody>
          <a:bodyPr vert="horz" wrap="square" lIns="107555" tIns="67223" rIns="107555" bIns="67223"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sz="2800" dirty="0" err="1">
                <a:solidFill>
                  <a:schemeClr val="tx1"/>
                </a:solidFill>
              </a:rPr>
              <a:t>Páginas</a:t>
            </a:r>
            <a:endParaRPr lang="en-US" sz="2800" dirty="0">
              <a:solidFill>
                <a:schemeClr val="tx1"/>
              </a:solidFill>
            </a:endParaRPr>
          </a:p>
        </p:txBody>
      </p:sp>
      <p:grpSp>
        <p:nvGrpSpPr>
          <p:cNvPr id="12" name="Group 11"/>
          <p:cNvGrpSpPr/>
          <p:nvPr/>
        </p:nvGrpSpPr>
        <p:grpSpPr>
          <a:xfrm>
            <a:off x="1995148" y="2742826"/>
            <a:ext cx="6517583" cy="1713185"/>
            <a:chOff x="2738440" y="3806168"/>
            <a:chExt cx="8865623" cy="2330380"/>
          </a:xfrm>
        </p:grpSpPr>
        <p:sp>
          <p:nvSpPr>
            <p:cNvPr id="21" name="TextBox 20"/>
            <p:cNvSpPr txBox="1"/>
            <p:nvPr/>
          </p:nvSpPr>
          <p:spPr>
            <a:xfrm>
              <a:off x="2767565" y="5826567"/>
              <a:ext cx="958996" cy="309981"/>
            </a:xfrm>
            <a:prstGeom prst="rect">
              <a:avLst/>
            </a:prstGeom>
            <a:noFill/>
          </p:spPr>
          <p:txBody>
            <a:bodyPr wrap="square" rtlCol="0">
              <a:spAutoFit/>
            </a:bodyPr>
            <a:lstStyle/>
            <a:p>
              <a:pPr algn="ctr"/>
              <a:r>
                <a:rPr lang="en-US" sz="881" dirty="0">
                  <a:cs typeface="Helvetica"/>
                </a:rPr>
                <a:t>Stack</a:t>
              </a:r>
            </a:p>
          </p:txBody>
        </p:sp>
        <p:sp>
          <p:nvSpPr>
            <p:cNvPr id="5" name="TextBox 4"/>
            <p:cNvSpPr txBox="1"/>
            <p:nvPr/>
          </p:nvSpPr>
          <p:spPr>
            <a:xfrm>
              <a:off x="4060566" y="5825526"/>
              <a:ext cx="958996" cy="309981"/>
            </a:xfrm>
            <a:prstGeom prst="rect">
              <a:avLst/>
            </a:prstGeom>
            <a:noFill/>
          </p:spPr>
          <p:txBody>
            <a:bodyPr wrap="square" rtlCol="0">
              <a:spAutoFit/>
            </a:bodyPr>
            <a:lstStyle/>
            <a:p>
              <a:pPr algn="ctr"/>
              <a:r>
                <a:rPr lang="en-US" sz="881" dirty="0">
                  <a:cs typeface="Helvetica"/>
                </a:rPr>
                <a:t>Absolute</a:t>
              </a:r>
            </a:p>
          </p:txBody>
        </p:sp>
        <p:sp>
          <p:nvSpPr>
            <p:cNvPr id="6" name="TextBox 5"/>
            <p:cNvSpPr txBox="1"/>
            <p:nvPr/>
          </p:nvSpPr>
          <p:spPr>
            <a:xfrm>
              <a:off x="5382426" y="5825526"/>
              <a:ext cx="958996" cy="309981"/>
            </a:xfrm>
            <a:prstGeom prst="rect">
              <a:avLst/>
            </a:prstGeom>
            <a:noFill/>
          </p:spPr>
          <p:txBody>
            <a:bodyPr wrap="square" rtlCol="0">
              <a:spAutoFit/>
            </a:bodyPr>
            <a:lstStyle/>
            <a:p>
              <a:pPr algn="ctr"/>
              <a:r>
                <a:rPr lang="en-US" sz="881" dirty="0">
                  <a:cs typeface="Helvetica"/>
                </a:rPr>
                <a:t>Relative</a:t>
              </a:r>
            </a:p>
          </p:txBody>
        </p:sp>
        <p:sp>
          <p:nvSpPr>
            <p:cNvPr id="8" name="TextBox 7"/>
            <p:cNvSpPr txBox="1"/>
            <p:nvPr/>
          </p:nvSpPr>
          <p:spPr>
            <a:xfrm>
              <a:off x="6695646" y="5825526"/>
              <a:ext cx="958996" cy="309981"/>
            </a:xfrm>
            <a:prstGeom prst="rect">
              <a:avLst/>
            </a:prstGeom>
            <a:noFill/>
          </p:spPr>
          <p:txBody>
            <a:bodyPr wrap="square" rtlCol="0">
              <a:spAutoFit/>
            </a:bodyPr>
            <a:lstStyle/>
            <a:p>
              <a:pPr algn="ctr"/>
              <a:r>
                <a:rPr lang="en-US" sz="881" dirty="0">
                  <a:cs typeface="Helvetica"/>
                </a:rPr>
                <a:t>Grid</a:t>
              </a:r>
            </a:p>
          </p:txBody>
        </p:sp>
        <p:sp>
          <p:nvSpPr>
            <p:cNvPr id="9" name="TextBox 8"/>
            <p:cNvSpPr txBox="1"/>
            <p:nvPr/>
          </p:nvSpPr>
          <p:spPr>
            <a:xfrm>
              <a:off x="7945436" y="5824485"/>
              <a:ext cx="1181170" cy="309981"/>
            </a:xfrm>
            <a:prstGeom prst="rect">
              <a:avLst/>
            </a:prstGeom>
            <a:noFill/>
          </p:spPr>
          <p:txBody>
            <a:bodyPr wrap="square" rtlCol="0">
              <a:spAutoFit/>
            </a:bodyPr>
            <a:lstStyle/>
            <a:p>
              <a:pPr algn="ctr"/>
              <a:r>
                <a:rPr lang="en-US" sz="881" dirty="0" err="1">
                  <a:cs typeface="Helvetica"/>
                </a:rPr>
                <a:t>ContentView</a:t>
              </a:r>
              <a:endParaRPr lang="en-US" sz="881" dirty="0">
                <a:cs typeface="Helvetica"/>
              </a:endParaRPr>
            </a:p>
          </p:txBody>
        </p:sp>
        <p:sp>
          <p:nvSpPr>
            <p:cNvPr id="10" name="TextBox 9"/>
            <p:cNvSpPr txBox="1"/>
            <p:nvPr/>
          </p:nvSpPr>
          <p:spPr>
            <a:xfrm>
              <a:off x="9313961" y="5824485"/>
              <a:ext cx="1037185" cy="309981"/>
            </a:xfrm>
            <a:prstGeom prst="rect">
              <a:avLst/>
            </a:prstGeom>
            <a:noFill/>
          </p:spPr>
          <p:txBody>
            <a:bodyPr wrap="square" rtlCol="0">
              <a:spAutoFit/>
            </a:bodyPr>
            <a:lstStyle/>
            <a:p>
              <a:pPr algn="ctr"/>
              <a:r>
                <a:rPr lang="en-US" sz="881" dirty="0" err="1">
                  <a:cs typeface="Helvetica"/>
                </a:rPr>
                <a:t>ScrollView</a:t>
              </a:r>
              <a:endParaRPr lang="en-US" sz="881" dirty="0">
                <a:cs typeface="Helvetica"/>
              </a:endParaRPr>
            </a:p>
          </p:txBody>
        </p:sp>
        <p:sp>
          <p:nvSpPr>
            <p:cNvPr id="11" name="TextBox 10"/>
            <p:cNvSpPr txBox="1"/>
            <p:nvPr/>
          </p:nvSpPr>
          <p:spPr>
            <a:xfrm>
              <a:off x="10645067" y="5826567"/>
              <a:ext cx="958996" cy="309981"/>
            </a:xfrm>
            <a:prstGeom prst="rect">
              <a:avLst/>
            </a:prstGeom>
            <a:noFill/>
          </p:spPr>
          <p:txBody>
            <a:bodyPr wrap="square" rtlCol="0">
              <a:spAutoFit/>
            </a:bodyPr>
            <a:lstStyle/>
            <a:p>
              <a:pPr algn="ctr"/>
              <a:r>
                <a:rPr lang="en-US" sz="881" dirty="0">
                  <a:cs typeface="Helvetica"/>
                </a:rPr>
                <a:t>Frame</a:t>
              </a:r>
            </a:p>
          </p:txBody>
        </p:sp>
        <p:pic>
          <p:nvPicPr>
            <p:cNvPr id="25" name="Picture 2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738440" y="3806168"/>
              <a:ext cx="8851570" cy="1934232"/>
            </a:xfrm>
            <a:prstGeom prst="rect">
              <a:avLst/>
            </a:prstGeom>
          </p:spPr>
        </p:pic>
      </p:grpSp>
      <p:grpSp>
        <p:nvGrpSpPr>
          <p:cNvPr id="4" name="Group 3"/>
          <p:cNvGrpSpPr/>
          <p:nvPr/>
        </p:nvGrpSpPr>
        <p:grpSpPr>
          <a:xfrm>
            <a:off x="2004484" y="797407"/>
            <a:ext cx="4613932" cy="1576578"/>
            <a:chOff x="2751141" y="1159889"/>
            <a:chExt cx="6276158" cy="2144558"/>
          </a:xfrm>
        </p:grpSpPr>
        <p:pic>
          <p:nvPicPr>
            <p:cNvPr id="22" name="Picture 21"/>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751141" y="1159889"/>
              <a:ext cx="6215058" cy="1711867"/>
            </a:xfrm>
            <a:prstGeom prst="rect">
              <a:avLst/>
            </a:prstGeom>
          </p:spPr>
        </p:pic>
        <p:sp>
          <p:nvSpPr>
            <p:cNvPr id="26" name="TextBox 25"/>
            <p:cNvSpPr txBox="1"/>
            <p:nvPr/>
          </p:nvSpPr>
          <p:spPr>
            <a:xfrm>
              <a:off x="2767563" y="2994467"/>
              <a:ext cx="958996" cy="309980"/>
            </a:xfrm>
            <a:prstGeom prst="rect">
              <a:avLst/>
            </a:prstGeom>
            <a:noFill/>
          </p:spPr>
          <p:txBody>
            <a:bodyPr wrap="square" rtlCol="0">
              <a:spAutoFit/>
            </a:bodyPr>
            <a:lstStyle/>
            <a:p>
              <a:pPr algn="ctr"/>
              <a:r>
                <a:rPr lang="en-US" sz="881" dirty="0">
                  <a:cs typeface="Helvetica"/>
                </a:rPr>
                <a:t>Content</a:t>
              </a:r>
            </a:p>
          </p:txBody>
        </p:sp>
        <p:sp>
          <p:nvSpPr>
            <p:cNvPr id="27" name="TextBox 26"/>
            <p:cNvSpPr txBox="1"/>
            <p:nvPr/>
          </p:nvSpPr>
          <p:spPr>
            <a:xfrm>
              <a:off x="3997067" y="2993426"/>
              <a:ext cx="1082933" cy="309980"/>
            </a:xfrm>
            <a:prstGeom prst="rect">
              <a:avLst/>
            </a:prstGeom>
            <a:noFill/>
          </p:spPr>
          <p:txBody>
            <a:bodyPr wrap="square" rtlCol="0">
              <a:spAutoFit/>
            </a:bodyPr>
            <a:lstStyle/>
            <a:p>
              <a:pPr algn="ctr"/>
              <a:r>
                <a:rPr lang="en-US" sz="881" dirty="0">
                  <a:cs typeface="Helvetica"/>
                </a:rPr>
                <a:t>MasterDetail</a:t>
              </a:r>
            </a:p>
          </p:txBody>
        </p:sp>
        <p:sp>
          <p:nvSpPr>
            <p:cNvPr id="28" name="TextBox 27"/>
            <p:cNvSpPr txBox="1"/>
            <p:nvPr/>
          </p:nvSpPr>
          <p:spPr>
            <a:xfrm>
              <a:off x="5382424" y="2993426"/>
              <a:ext cx="958996" cy="309980"/>
            </a:xfrm>
            <a:prstGeom prst="rect">
              <a:avLst/>
            </a:prstGeom>
            <a:noFill/>
          </p:spPr>
          <p:txBody>
            <a:bodyPr wrap="square" rtlCol="0">
              <a:spAutoFit/>
            </a:bodyPr>
            <a:lstStyle/>
            <a:p>
              <a:pPr algn="ctr"/>
              <a:r>
                <a:rPr lang="en-US" sz="881" dirty="0">
                  <a:cs typeface="Helvetica"/>
                </a:rPr>
                <a:t>Navigation</a:t>
              </a:r>
            </a:p>
          </p:txBody>
        </p:sp>
        <p:sp>
          <p:nvSpPr>
            <p:cNvPr id="29" name="TextBox 28"/>
            <p:cNvSpPr txBox="1"/>
            <p:nvPr/>
          </p:nvSpPr>
          <p:spPr>
            <a:xfrm>
              <a:off x="6695646" y="2993426"/>
              <a:ext cx="958996" cy="309980"/>
            </a:xfrm>
            <a:prstGeom prst="rect">
              <a:avLst/>
            </a:prstGeom>
            <a:noFill/>
          </p:spPr>
          <p:txBody>
            <a:bodyPr wrap="square" rtlCol="0">
              <a:spAutoFit/>
            </a:bodyPr>
            <a:lstStyle/>
            <a:p>
              <a:pPr algn="ctr"/>
              <a:r>
                <a:rPr lang="en-US" sz="881" dirty="0">
                  <a:cs typeface="Helvetica"/>
                </a:rPr>
                <a:t>Tabbed</a:t>
              </a:r>
            </a:p>
          </p:txBody>
        </p:sp>
        <p:sp>
          <p:nvSpPr>
            <p:cNvPr id="30" name="TextBox 29"/>
            <p:cNvSpPr txBox="1"/>
            <p:nvPr/>
          </p:nvSpPr>
          <p:spPr>
            <a:xfrm>
              <a:off x="7945436" y="2992385"/>
              <a:ext cx="1081863" cy="309980"/>
            </a:xfrm>
            <a:prstGeom prst="rect">
              <a:avLst/>
            </a:prstGeom>
            <a:noFill/>
          </p:spPr>
          <p:txBody>
            <a:bodyPr wrap="square" rtlCol="0">
              <a:spAutoFit/>
            </a:bodyPr>
            <a:lstStyle/>
            <a:p>
              <a:pPr algn="ctr"/>
              <a:r>
                <a:rPr lang="en-US" sz="881" dirty="0" err="1">
                  <a:cs typeface="Helvetica"/>
                </a:rPr>
                <a:t>Carousel</a:t>
              </a:r>
              <a:endParaRPr lang="en-US" sz="881" dirty="0">
                <a:cs typeface="Helvetica"/>
              </a:endParaRPr>
            </a:p>
          </p:txBody>
        </p:sp>
      </p:grpSp>
    </p:spTree>
    <p:extLst>
      <p:ext uri="{BB962C8B-B14F-4D97-AF65-F5344CB8AC3E}">
        <p14:creationId xmlns:p14="http://schemas.microsoft.com/office/powerpoint/2010/main" val="24644955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517121"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ActivityIndicator</a:t>
            </a:r>
            <a:endParaRPr lang="en-US" sz="1324" dirty="0">
              <a:solidFill>
                <a:schemeClr val="bg1"/>
              </a:solidFill>
              <a:cs typeface="Helvetica Light"/>
            </a:endParaRPr>
          </a:p>
        </p:txBody>
      </p:sp>
      <p:sp>
        <p:nvSpPr>
          <p:cNvPr id="11" name="Rounded Rectangle 10"/>
          <p:cNvSpPr/>
          <p:nvPr/>
        </p:nvSpPr>
        <p:spPr>
          <a:xfrm>
            <a:off x="2230316"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BoxView</a:t>
            </a:r>
            <a:endParaRPr lang="en-US" sz="1324" dirty="0">
              <a:solidFill>
                <a:schemeClr val="bg1"/>
              </a:solidFill>
              <a:cs typeface="Helvetica Light"/>
            </a:endParaRPr>
          </a:p>
        </p:txBody>
      </p:sp>
      <p:sp>
        <p:nvSpPr>
          <p:cNvPr id="12" name="Rounded Rectangle 11"/>
          <p:cNvSpPr/>
          <p:nvPr/>
        </p:nvSpPr>
        <p:spPr>
          <a:xfrm>
            <a:off x="3943511"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Button</a:t>
            </a:r>
          </a:p>
        </p:txBody>
      </p:sp>
      <p:sp>
        <p:nvSpPr>
          <p:cNvPr id="13" name="Rounded Rectangle 12"/>
          <p:cNvSpPr/>
          <p:nvPr/>
        </p:nvSpPr>
        <p:spPr>
          <a:xfrm>
            <a:off x="5656706"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DatePicker</a:t>
            </a:r>
            <a:endParaRPr lang="en-US" sz="1324" dirty="0">
              <a:solidFill>
                <a:schemeClr val="bg1"/>
              </a:solidFill>
              <a:cs typeface="Helvetica Light"/>
            </a:endParaRPr>
          </a:p>
        </p:txBody>
      </p:sp>
      <p:sp>
        <p:nvSpPr>
          <p:cNvPr id="14" name="Rounded Rectangle 13"/>
          <p:cNvSpPr/>
          <p:nvPr/>
        </p:nvSpPr>
        <p:spPr>
          <a:xfrm>
            <a:off x="7369899" y="832976"/>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Editor</a:t>
            </a:r>
          </a:p>
        </p:txBody>
      </p:sp>
      <p:sp>
        <p:nvSpPr>
          <p:cNvPr id="15" name="Rounded Rectangle 14"/>
          <p:cNvSpPr/>
          <p:nvPr/>
        </p:nvSpPr>
        <p:spPr>
          <a:xfrm>
            <a:off x="517121"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Entry</a:t>
            </a:r>
          </a:p>
        </p:txBody>
      </p:sp>
      <p:sp>
        <p:nvSpPr>
          <p:cNvPr id="16" name="Rounded Rectangle 15"/>
          <p:cNvSpPr/>
          <p:nvPr/>
        </p:nvSpPr>
        <p:spPr>
          <a:xfrm>
            <a:off x="2230316"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Image</a:t>
            </a:r>
          </a:p>
        </p:txBody>
      </p:sp>
      <p:sp>
        <p:nvSpPr>
          <p:cNvPr id="17" name="Rounded Rectangle 16"/>
          <p:cNvSpPr/>
          <p:nvPr/>
        </p:nvSpPr>
        <p:spPr>
          <a:xfrm>
            <a:off x="3943511"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Label</a:t>
            </a:r>
          </a:p>
        </p:txBody>
      </p:sp>
      <p:sp>
        <p:nvSpPr>
          <p:cNvPr id="18" name="Rounded Rectangle 17"/>
          <p:cNvSpPr/>
          <p:nvPr/>
        </p:nvSpPr>
        <p:spPr>
          <a:xfrm>
            <a:off x="5656706"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ListView</a:t>
            </a:r>
            <a:endParaRPr lang="en-US" sz="1324" dirty="0">
              <a:solidFill>
                <a:schemeClr val="bg1"/>
              </a:solidFill>
              <a:cs typeface="Helvetica Light"/>
            </a:endParaRPr>
          </a:p>
        </p:txBody>
      </p:sp>
      <p:sp>
        <p:nvSpPr>
          <p:cNvPr id="19" name="Rounded Rectangle 18"/>
          <p:cNvSpPr/>
          <p:nvPr/>
        </p:nvSpPr>
        <p:spPr>
          <a:xfrm>
            <a:off x="7369899" y="152841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Map</a:t>
            </a:r>
          </a:p>
        </p:txBody>
      </p:sp>
      <p:sp>
        <p:nvSpPr>
          <p:cNvPr id="20" name="Rounded Rectangle 19"/>
          <p:cNvSpPr/>
          <p:nvPr/>
        </p:nvSpPr>
        <p:spPr>
          <a:xfrm>
            <a:off x="517121"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OpenGLView</a:t>
            </a:r>
            <a:endParaRPr lang="en-US" sz="1324" dirty="0">
              <a:solidFill>
                <a:schemeClr val="bg1"/>
              </a:solidFill>
              <a:cs typeface="Helvetica Light"/>
            </a:endParaRPr>
          </a:p>
        </p:txBody>
      </p:sp>
      <p:sp>
        <p:nvSpPr>
          <p:cNvPr id="21" name="Rounded Rectangle 20"/>
          <p:cNvSpPr/>
          <p:nvPr/>
        </p:nvSpPr>
        <p:spPr>
          <a:xfrm>
            <a:off x="2230316"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Picker</a:t>
            </a:r>
          </a:p>
        </p:txBody>
      </p:sp>
      <p:sp>
        <p:nvSpPr>
          <p:cNvPr id="22" name="Rounded Rectangle 21"/>
          <p:cNvSpPr/>
          <p:nvPr/>
        </p:nvSpPr>
        <p:spPr>
          <a:xfrm>
            <a:off x="3943511"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ProgressBar</a:t>
            </a:r>
            <a:endParaRPr lang="en-US" sz="1324" dirty="0">
              <a:solidFill>
                <a:schemeClr val="bg1"/>
              </a:solidFill>
              <a:cs typeface="Helvetica Light"/>
            </a:endParaRPr>
          </a:p>
        </p:txBody>
      </p:sp>
      <p:sp>
        <p:nvSpPr>
          <p:cNvPr id="23" name="Rounded Rectangle 22"/>
          <p:cNvSpPr/>
          <p:nvPr/>
        </p:nvSpPr>
        <p:spPr>
          <a:xfrm>
            <a:off x="5656706"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SearchBar</a:t>
            </a:r>
            <a:endParaRPr lang="en-US" sz="1324" dirty="0">
              <a:solidFill>
                <a:schemeClr val="bg1"/>
              </a:solidFill>
              <a:cs typeface="Helvetica Light"/>
            </a:endParaRPr>
          </a:p>
        </p:txBody>
      </p:sp>
      <p:sp>
        <p:nvSpPr>
          <p:cNvPr id="24" name="Rounded Rectangle 23"/>
          <p:cNvSpPr/>
          <p:nvPr/>
        </p:nvSpPr>
        <p:spPr>
          <a:xfrm>
            <a:off x="7369899" y="2223845"/>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Slider</a:t>
            </a:r>
          </a:p>
        </p:txBody>
      </p:sp>
      <p:sp>
        <p:nvSpPr>
          <p:cNvPr id="25" name="Rounded Rectangle 24"/>
          <p:cNvSpPr/>
          <p:nvPr/>
        </p:nvSpPr>
        <p:spPr>
          <a:xfrm>
            <a:off x="517121"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a:solidFill>
                  <a:schemeClr val="bg1"/>
                </a:solidFill>
                <a:cs typeface="Helvetica Light"/>
              </a:rPr>
              <a:t>Stepper</a:t>
            </a:r>
          </a:p>
        </p:txBody>
      </p:sp>
      <p:sp>
        <p:nvSpPr>
          <p:cNvPr id="26" name="Rounded Rectangle 25"/>
          <p:cNvSpPr/>
          <p:nvPr/>
        </p:nvSpPr>
        <p:spPr>
          <a:xfrm>
            <a:off x="2230316"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TableView</a:t>
            </a:r>
            <a:endParaRPr lang="en-US" sz="1324" dirty="0">
              <a:solidFill>
                <a:schemeClr val="bg1"/>
              </a:solidFill>
              <a:cs typeface="Helvetica Light"/>
            </a:endParaRPr>
          </a:p>
        </p:txBody>
      </p:sp>
      <p:sp>
        <p:nvSpPr>
          <p:cNvPr id="27" name="Rounded Rectangle 26"/>
          <p:cNvSpPr/>
          <p:nvPr/>
        </p:nvSpPr>
        <p:spPr>
          <a:xfrm>
            <a:off x="3943511" y="2919280"/>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TimePicker</a:t>
            </a:r>
            <a:endParaRPr lang="en-US" sz="1324" dirty="0">
              <a:solidFill>
                <a:schemeClr val="bg1"/>
              </a:solidFill>
              <a:cs typeface="Helvetica Light"/>
            </a:endParaRPr>
          </a:p>
        </p:txBody>
      </p:sp>
      <p:sp>
        <p:nvSpPr>
          <p:cNvPr id="28" name="Rounded Rectangle 27"/>
          <p:cNvSpPr/>
          <p:nvPr/>
        </p:nvSpPr>
        <p:spPr>
          <a:xfrm>
            <a:off x="5656706" y="2925013"/>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WebView</a:t>
            </a:r>
            <a:endParaRPr lang="en-US" sz="1324" dirty="0">
              <a:solidFill>
                <a:schemeClr val="bg1"/>
              </a:solidFill>
              <a:cs typeface="Helvetica Light"/>
            </a:endParaRPr>
          </a:p>
        </p:txBody>
      </p:sp>
      <p:sp>
        <p:nvSpPr>
          <p:cNvPr id="29" name="Rounded Rectangle 28"/>
          <p:cNvSpPr/>
          <p:nvPr/>
        </p:nvSpPr>
        <p:spPr>
          <a:xfrm>
            <a:off x="7369899" y="2925013"/>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EntryCell</a:t>
            </a:r>
            <a:endParaRPr lang="en-US" sz="1324" dirty="0">
              <a:solidFill>
                <a:schemeClr val="bg1"/>
              </a:solidFill>
              <a:cs typeface="Helvetica Light"/>
            </a:endParaRPr>
          </a:p>
        </p:txBody>
      </p:sp>
      <p:sp>
        <p:nvSpPr>
          <p:cNvPr id="30" name="Rounded Rectangle 29"/>
          <p:cNvSpPr/>
          <p:nvPr/>
        </p:nvSpPr>
        <p:spPr>
          <a:xfrm>
            <a:off x="517121"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ImageCell</a:t>
            </a:r>
            <a:endParaRPr lang="en-US" sz="1324" dirty="0">
              <a:solidFill>
                <a:schemeClr val="bg1"/>
              </a:solidFill>
              <a:cs typeface="Helvetica Light"/>
            </a:endParaRPr>
          </a:p>
        </p:txBody>
      </p:sp>
      <p:sp>
        <p:nvSpPr>
          <p:cNvPr id="31" name="Rounded Rectangle 30"/>
          <p:cNvSpPr/>
          <p:nvPr/>
        </p:nvSpPr>
        <p:spPr>
          <a:xfrm>
            <a:off x="2230316"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SwitchCell</a:t>
            </a:r>
            <a:endParaRPr lang="en-US" sz="1324" dirty="0">
              <a:solidFill>
                <a:schemeClr val="bg1"/>
              </a:solidFill>
              <a:cs typeface="Helvetica Light"/>
            </a:endParaRPr>
          </a:p>
        </p:txBody>
      </p:sp>
      <p:sp>
        <p:nvSpPr>
          <p:cNvPr id="32" name="Rounded Rectangle 31"/>
          <p:cNvSpPr/>
          <p:nvPr/>
        </p:nvSpPr>
        <p:spPr>
          <a:xfrm>
            <a:off x="3943511"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TextCell</a:t>
            </a:r>
            <a:endParaRPr lang="en-US" sz="1324" dirty="0">
              <a:solidFill>
                <a:schemeClr val="bg1"/>
              </a:solidFill>
              <a:cs typeface="Helvetica Light"/>
            </a:endParaRPr>
          </a:p>
        </p:txBody>
      </p:sp>
      <p:sp>
        <p:nvSpPr>
          <p:cNvPr id="33" name="Rounded Rectangle 32"/>
          <p:cNvSpPr/>
          <p:nvPr/>
        </p:nvSpPr>
        <p:spPr>
          <a:xfrm>
            <a:off x="5656706" y="3614714"/>
            <a:ext cx="1525207" cy="499664"/>
          </a:xfrm>
          <a:prstGeom prst="roundRect">
            <a:avLst>
              <a:gd name="adj"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24" dirty="0" err="1">
                <a:solidFill>
                  <a:schemeClr val="bg1"/>
                </a:solidFill>
                <a:cs typeface="Helvetica Light"/>
              </a:rPr>
              <a:t>ViewCell</a:t>
            </a:r>
            <a:endParaRPr lang="en-US" sz="1324" dirty="0">
              <a:solidFill>
                <a:schemeClr val="bg1"/>
              </a:solidFill>
              <a:cs typeface="Helvetica Light"/>
            </a:endParaRPr>
          </a:p>
        </p:txBody>
      </p:sp>
      <p:sp>
        <p:nvSpPr>
          <p:cNvPr id="5" name="Title 4"/>
          <p:cNvSpPr>
            <a:spLocks noGrp="1"/>
          </p:cNvSpPr>
          <p:nvPr>
            <p:ph type="title"/>
          </p:nvPr>
        </p:nvSpPr>
        <p:spPr/>
        <p:txBody>
          <a:bodyPr/>
          <a:lstStyle/>
          <a:p>
            <a:r>
              <a:rPr lang="en-US" dirty="0" err="1"/>
              <a:t>Controles</a:t>
            </a:r>
            <a:endParaRPr lang="en-US" dirty="0"/>
          </a:p>
        </p:txBody>
      </p:sp>
    </p:spTree>
    <p:extLst>
      <p:ext uri="{BB962C8B-B14F-4D97-AF65-F5344CB8AC3E}">
        <p14:creationId xmlns:p14="http://schemas.microsoft.com/office/powerpoint/2010/main" val="41931752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A practicar: Vistas básicas</a:t>
            </a:r>
          </a:p>
        </p:txBody>
      </p:sp>
      <p:sp>
        <p:nvSpPr>
          <p:cNvPr id="5" name="Marcador de texto 4"/>
          <p:cNvSpPr>
            <a:spLocks noGrp="1"/>
          </p:cNvSpPr>
          <p:nvPr>
            <p:ph type="subTitle" idx="1"/>
          </p:nvPr>
        </p:nvSpPr>
        <p:spPr/>
        <p:txBody>
          <a:bodyPr/>
          <a:lstStyle/>
          <a:p>
            <a:r>
              <a:rPr lang="es-ES" dirty="0"/>
              <a:t>XAML </a:t>
            </a:r>
            <a:r>
              <a:rPr lang="es-ES" dirty="0" err="1"/>
              <a:t>Love</a:t>
            </a:r>
            <a:r>
              <a:rPr lang="es-ES" dirty="0"/>
              <a:t>!</a:t>
            </a:r>
          </a:p>
        </p:txBody>
      </p:sp>
    </p:spTree>
    <p:extLst>
      <p:ext uri="{BB962C8B-B14F-4D97-AF65-F5344CB8AC3E}">
        <p14:creationId xmlns:p14="http://schemas.microsoft.com/office/powerpoint/2010/main" val="37380788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8"/>
          <p:cNvSpPr>
            <a:spLocks noChangeArrowheads="1"/>
          </p:cNvSpPr>
          <p:nvPr/>
        </p:nvSpPr>
        <p:spPr bwMode="gray">
          <a:xfrm>
            <a:off x="5330507" y="1748999"/>
            <a:ext cx="1775579" cy="324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685669"/>
            <a:endParaRPr lang="de-DE" sz="2400" b="1" dirty="0">
              <a:solidFill>
                <a:srgbClr val="027F98"/>
              </a:solidFill>
              <a:latin typeface="Myriad Pro"/>
              <a:cs typeface="Myriad Pro"/>
            </a:endParaRPr>
          </a:p>
        </p:txBody>
      </p:sp>
      <p:sp>
        <p:nvSpPr>
          <p:cNvPr id="12" name="TextBox 31"/>
          <p:cNvSpPr txBox="1"/>
          <p:nvPr/>
        </p:nvSpPr>
        <p:spPr>
          <a:xfrm>
            <a:off x="9350342" y="3136025"/>
            <a:ext cx="184731" cy="300082"/>
          </a:xfrm>
          <a:prstGeom prst="rect">
            <a:avLst/>
          </a:prstGeom>
          <a:noFill/>
        </p:spPr>
        <p:txBody>
          <a:bodyPr wrap="none" rtlCol="0">
            <a:spAutoFit/>
          </a:bodyPr>
          <a:lstStyle/>
          <a:p>
            <a:endParaRPr lang="en-US" sz="1350" dirty="0">
              <a:solidFill>
                <a:srgbClr val="027F98"/>
              </a:solidFill>
            </a:endParaRPr>
          </a:p>
        </p:txBody>
      </p:sp>
      <p:sp>
        <p:nvSpPr>
          <p:cNvPr id="10" name="TextBox 22"/>
          <p:cNvSpPr txBox="1"/>
          <p:nvPr/>
        </p:nvSpPr>
        <p:spPr>
          <a:xfrm>
            <a:off x="1977368" y="2229809"/>
            <a:ext cx="524503"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IDE</a:t>
            </a:r>
          </a:p>
        </p:txBody>
      </p:sp>
      <p:sp>
        <p:nvSpPr>
          <p:cNvPr id="14" name="TextBox 22"/>
          <p:cNvSpPr txBox="1"/>
          <p:nvPr/>
        </p:nvSpPr>
        <p:spPr>
          <a:xfrm>
            <a:off x="1687066" y="2917764"/>
            <a:ext cx="1103187" cy="369332"/>
          </a:xfrm>
          <a:prstGeom prst="rect">
            <a:avLst/>
          </a:prstGeom>
          <a:noFill/>
        </p:spPr>
        <p:txBody>
          <a:bodyPr wrap="none" rtlCol="0">
            <a:spAutoFit/>
          </a:bodyPr>
          <a:lstStyle/>
          <a:p>
            <a:r>
              <a:rPr lang="en-US" dirty="0" err="1">
                <a:latin typeface="Segoe UI" panose="020B0502040204020203" pitchFamily="34" charset="0"/>
                <a:cs typeface="Segoe UI" panose="020B0502040204020203" pitchFamily="34" charset="0"/>
              </a:rPr>
              <a:t>Lenguaje</a:t>
            </a:r>
            <a:endParaRPr lang="en-US" dirty="0">
              <a:latin typeface="Segoe UI" panose="020B0502040204020203" pitchFamily="34" charset="0"/>
              <a:cs typeface="Segoe UI" panose="020B0502040204020203" pitchFamily="34" charset="0"/>
            </a:endParaRPr>
          </a:p>
        </p:txBody>
      </p:sp>
      <p:sp>
        <p:nvSpPr>
          <p:cNvPr id="15" name="TextBox 22"/>
          <p:cNvSpPr txBox="1"/>
          <p:nvPr/>
        </p:nvSpPr>
        <p:spPr>
          <a:xfrm>
            <a:off x="1852351" y="3605720"/>
            <a:ext cx="774571"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nvPr>
        </p:nvGraphicFramePr>
        <p:xfrm>
          <a:off x="2916071" y="1492164"/>
          <a:ext cx="4571352" cy="2811730"/>
        </p:xfrm>
        <a:graphic>
          <a:graphicData uri="http://schemas.openxmlformats.org/drawingml/2006/table">
            <a:tbl>
              <a:tblPr firstRow="1" bandRow="1">
                <a:tableStyleId>{21E4AEA4-8DFA-4A89-87EB-49C32662AFE0}</a:tableStyleId>
              </a:tblPr>
              <a:tblGrid>
                <a:gridCol w="1523784">
                  <a:extLst>
                    <a:ext uri="{9D8B030D-6E8A-4147-A177-3AD203B41FA5}">
                      <a16:colId xmlns:a16="http://schemas.microsoft.com/office/drawing/2014/main" val="20000"/>
                    </a:ext>
                  </a:extLst>
                </a:gridCol>
                <a:gridCol w="1523784">
                  <a:extLst>
                    <a:ext uri="{9D8B030D-6E8A-4147-A177-3AD203B41FA5}">
                      <a16:colId xmlns:a16="http://schemas.microsoft.com/office/drawing/2014/main" val="20001"/>
                    </a:ext>
                  </a:extLst>
                </a:gridCol>
                <a:gridCol w="1523784">
                  <a:extLst>
                    <a:ext uri="{9D8B030D-6E8A-4147-A177-3AD203B41FA5}">
                      <a16:colId xmlns:a16="http://schemas.microsoft.com/office/drawing/2014/main" val="20002"/>
                    </a:ext>
                  </a:extLst>
                </a:gridCol>
              </a:tblGrid>
              <a:tr h="617210">
                <a:tc>
                  <a:txBody>
                    <a:bodyPr/>
                    <a:lstStyle/>
                    <a:p>
                      <a:pPr algn="ctr"/>
                      <a:r>
                        <a:rPr lang="es-ES" sz="1800" dirty="0"/>
                        <a:t>iOS</a:t>
                      </a:r>
                    </a:p>
                  </a:txBody>
                  <a:tcPr marL="68570" marR="68570" marT="34285" marB="34285"/>
                </a:tc>
                <a:tc>
                  <a:txBody>
                    <a:bodyPr/>
                    <a:lstStyle/>
                    <a:p>
                      <a:pPr algn="ctr"/>
                      <a:r>
                        <a:rPr lang="es-ES" sz="1800" dirty="0"/>
                        <a:t>Android</a:t>
                      </a:r>
                    </a:p>
                  </a:txBody>
                  <a:tcPr marL="68570" marR="68570" marT="34285" marB="34285"/>
                </a:tc>
                <a:tc>
                  <a:txBody>
                    <a:bodyPr/>
                    <a:lstStyle/>
                    <a:p>
                      <a:pPr algn="ctr"/>
                      <a:r>
                        <a:rPr lang="es-ES" sz="1800" dirty="0"/>
                        <a:t>Windows Phone</a:t>
                      </a:r>
                    </a:p>
                  </a:txBody>
                  <a:tcPr marL="68570" marR="68570" marT="34285" marB="34285"/>
                </a:tc>
                <a:extLst>
                  <a:ext uri="{0D108BD9-81ED-4DB2-BD59-A6C34878D82A}">
                    <a16:rowId xmlns:a16="http://schemas.microsoft.com/office/drawing/2014/main" val="10000"/>
                  </a:ext>
                </a:extLst>
              </a:tr>
              <a:tr h="617210">
                <a:tc>
                  <a:txBody>
                    <a:bodyPr/>
                    <a:lstStyle/>
                    <a:p>
                      <a:pPr algn="ctr"/>
                      <a:r>
                        <a:rPr lang="es-ES" sz="1800" dirty="0" err="1"/>
                        <a:t>Xcode</a:t>
                      </a:r>
                      <a:endParaRPr lang="es-ES" sz="1800" dirty="0"/>
                    </a:p>
                  </a:txBody>
                  <a:tcPr marL="68570" marR="68570" marT="34285" marB="34285"/>
                </a:tc>
                <a:tc>
                  <a:txBody>
                    <a:bodyPr/>
                    <a:lstStyle/>
                    <a:p>
                      <a:pPr algn="ctr"/>
                      <a:r>
                        <a:rPr lang="es-ES" sz="1800" dirty="0"/>
                        <a:t>Android Studio</a:t>
                      </a:r>
                    </a:p>
                  </a:txBody>
                  <a:tcPr marL="68570" marR="68570" marT="34285" marB="34285"/>
                </a:tc>
                <a:tc>
                  <a:txBody>
                    <a:bodyPr/>
                    <a:lstStyle/>
                    <a:p>
                      <a:pPr algn="ctr"/>
                      <a:r>
                        <a:rPr lang="es-ES" sz="1800" dirty="0"/>
                        <a:t>Visual</a:t>
                      </a:r>
                      <a:r>
                        <a:rPr lang="es-ES" sz="1800" baseline="0" dirty="0"/>
                        <a:t> Studio</a:t>
                      </a:r>
                      <a:endParaRPr lang="es-ES" sz="1800" dirty="0"/>
                    </a:p>
                  </a:txBody>
                  <a:tcPr marL="68570" marR="68570" marT="34285" marB="34285"/>
                </a:tc>
                <a:extLst>
                  <a:ext uri="{0D108BD9-81ED-4DB2-BD59-A6C34878D82A}">
                    <a16:rowId xmlns:a16="http://schemas.microsoft.com/office/drawing/2014/main" val="10001"/>
                  </a:ext>
                </a:extLst>
              </a:tr>
              <a:tr h="89153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1800" dirty="0" err="1"/>
                        <a:t>ObjectiveC</a:t>
                      </a:r>
                      <a:r>
                        <a:rPr lang="es-ES" sz="1800" dirty="0"/>
                        <a:t> o Swift</a:t>
                      </a:r>
                    </a:p>
                    <a:p>
                      <a:pPr algn="ctr"/>
                      <a:endParaRPr lang="es-ES" sz="1800" dirty="0"/>
                    </a:p>
                  </a:txBody>
                  <a:tcPr marL="68570" marR="68570" marT="34285" marB="34285"/>
                </a:tc>
                <a:tc>
                  <a:txBody>
                    <a:bodyPr/>
                    <a:lstStyle/>
                    <a:p>
                      <a:pPr algn="ctr"/>
                      <a:r>
                        <a:rPr lang="es-ES" sz="1800" dirty="0"/>
                        <a:t>Java</a:t>
                      </a:r>
                    </a:p>
                  </a:txBody>
                  <a:tcPr marL="68570" marR="68570" marT="34285" marB="34285"/>
                </a:tc>
                <a:tc>
                  <a:txBody>
                    <a:bodyPr/>
                    <a:lstStyle/>
                    <a:p>
                      <a:pPr algn="ctr"/>
                      <a:r>
                        <a:rPr lang="es-ES" sz="1800" dirty="0"/>
                        <a:t>C#</a:t>
                      </a:r>
                    </a:p>
                  </a:txBody>
                  <a:tcPr marL="68570" marR="68570" marT="34285" marB="34285"/>
                </a:tc>
                <a:extLst>
                  <a:ext uri="{0D108BD9-81ED-4DB2-BD59-A6C34878D82A}">
                    <a16:rowId xmlns:a16="http://schemas.microsoft.com/office/drawing/2014/main" val="10002"/>
                  </a:ext>
                </a:extLst>
              </a:tr>
              <a:tr h="342890">
                <a:tc>
                  <a:txBody>
                    <a:bodyPr/>
                    <a:lstStyle/>
                    <a:p>
                      <a:pPr algn="ctr"/>
                      <a:r>
                        <a:rPr lang="es-ES" sz="1800" dirty="0" err="1"/>
                        <a:t>Storyboard</a:t>
                      </a:r>
                      <a:endParaRPr lang="es-ES" sz="1800" dirty="0"/>
                    </a:p>
                  </a:txBody>
                  <a:tcPr marL="68570" marR="68570" marT="34285" marB="34285"/>
                </a:tc>
                <a:tc>
                  <a:txBody>
                    <a:bodyPr/>
                    <a:lstStyle/>
                    <a:p>
                      <a:pPr algn="ctr"/>
                      <a:r>
                        <a:rPr lang="es-ES" sz="1800" dirty="0"/>
                        <a:t>AXML</a:t>
                      </a:r>
                    </a:p>
                  </a:txBody>
                  <a:tcPr marL="68570" marR="68570" marT="34285" marB="34285"/>
                </a:tc>
                <a:tc>
                  <a:txBody>
                    <a:bodyPr/>
                    <a:lstStyle/>
                    <a:p>
                      <a:pPr algn="ctr"/>
                      <a:r>
                        <a:rPr lang="es-ES" sz="1800" dirty="0"/>
                        <a:t>XAML</a:t>
                      </a:r>
                    </a:p>
                  </a:txBody>
                  <a:tcPr marL="68570" marR="68570" marT="34285" marB="34285"/>
                </a:tc>
                <a:extLst>
                  <a:ext uri="{0D108BD9-81ED-4DB2-BD59-A6C34878D82A}">
                    <a16:rowId xmlns:a16="http://schemas.microsoft.com/office/drawing/2014/main" val="10003"/>
                  </a:ext>
                </a:extLst>
              </a:tr>
              <a:tr h="342890">
                <a:tc>
                  <a:txBody>
                    <a:bodyPr/>
                    <a:lstStyle/>
                    <a:p>
                      <a:pPr algn="ctr"/>
                      <a:r>
                        <a:rPr lang="es-ES" sz="1800" dirty="0"/>
                        <a:t>MVC</a:t>
                      </a:r>
                    </a:p>
                  </a:txBody>
                  <a:tcPr marL="68570" marR="68570" marT="34285" marB="34285"/>
                </a:tc>
                <a:tc>
                  <a:txBody>
                    <a:bodyPr/>
                    <a:lstStyle/>
                    <a:p>
                      <a:pPr algn="ctr"/>
                      <a:r>
                        <a:rPr lang="es-ES" sz="1800" dirty="0"/>
                        <a:t>MVC</a:t>
                      </a:r>
                    </a:p>
                  </a:txBody>
                  <a:tcPr marL="68570" marR="68570" marT="34285" marB="34285"/>
                </a:tc>
                <a:tc>
                  <a:txBody>
                    <a:bodyPr/>
                    <a:lstStyle/>
                    <a:p>
                      <a:pPr algn="ctr"/>
                      <a:r>
                        <a:rPr lang="es-ES" sz="1800" dirty="0"/>
                        <a:t>MVVM</a:t>
                      </a:r>
                    </a:p>
                  </a:txBody>
                  <a:tcPr marL="68570" marR="68570" marT="34285" marB="34285"/>
                </a:tc>
                <a:extLst>
                  <a:ext uri="{0D108BD9-81ED-4DB2-BD59-A6C34878D82A}">
                    <a16:rowId xmlns:a16="http://schemas.microsoft.com/office/drawing/2014/main" val="10004"/>
                  </a:ext>
                </a:extLst>
              </a:tr>
            </a:tbl>
          </a:graphicData>
        </a:graphic>
      </p:graphicFrame>
      <p:sp>
        <p:nvSpPr>
          <p:cNvPr id="16" name="TextBox 22"/>
          <p:cNvSpPr txBox="1"/>
          <p:nvPr/>
        </p:nvSpPr>
        <p:spPr>
          <a:xfrm>
            <a:off x="1609187" y="4002957"/>
            <a:ext cx="1612855" cy="300082"/>
          </a:xfrm>
          <a:prstGeom prst="rect">
            <a:avLst/>
          </a:prstGeom>
          <a:noFill/>
        </p:spPr>
        <p:txBody>
          <a:bodyPr wrap="square" rtlCol="0">
            <a:spAutoFit/>
          </a:bodyPr>
          <a:lstStyle/>
          <a:p>
            <a:r>
              <a:rPr lang="en-US" sz="1350" dirty="0" err="1">
                <a:latin typeface="Segoe UI" panose="020B0502040204020203" pitchFamily="34" charset="0"/>
                <a:cs typeface="Segoe UI" panose="020B0502040204020203" pitchFamily="34" charset="0"/>
              </a:rPr>
              <a:t>Patrón</a:t>
            </a:r>
            <a:r>
              <a:rPr lang="en-US" sz="1350" dirty="0">
                <a:latin typeface="Segoe UI" panose="020B0502040204020203" pitchFamily="34" charset="0"/>
                <a:cs typeface="Segoe UI" panose="020B0502040204020203" pitchFamily="34" charset="0"/>
              </a:rPr>
              <a:t> </a:t>
            </a:r>
            <a:r>
              <a:rPr lang="en-US" sz="1350" dirty="0" err="1">
                <a:latin typeface="Segoe UI" panose="020B0502040204020203" pitchFamily="34" charset="0"/>
                <a:cs typeface="Segoe UI" panose="020B0502040204020203" pitchFamily="34" charset="0"/>
              </a:rPr>
              <a:t>diseño</a:t>
            </a:r>
            <a:endParaRPr lang="en-US" sz="1350"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4050" dirty="0"/>
              <a:t>Comparativa de plataformas </a:t>
            </a:r>
            <a:r>
              <a:rPr lang="pt-BR" sz="4050" dirty="0" err="1"/>
              <a:t>móviles</a:t>
            </a:r>
            <a:endParaRPr lang="pt-BR" sz="4050" dirty="0"/>
          </a:p>
        </p:txBody>
      </p:sp>
    </p:spTree>
    <p:extLst>
      <p:ext uri="{BB962C8B-B14F-4D97-AF65-F5344CB8AC3E}">
        <p14:creationId xmlns:p14="http://schemas.microsoft.com/office/powerpoint/2010/main" val="10598810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8"/>
          <p:cNvSpPr>
            <a:spLocks noChangeArrowheads="1"/>
          </p:cNvSpPr>
          <p:nvPr/>
        </p:nvSpPr>
        <p:spPr bwMode="gray">
          <a:xfrm>
            <a:off x="5330507" y="1748999"/>
            <a:ext cx="1775579" cy="324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nchor="ctr"/>
          <a:lstStyle/>
          <a:p>
            <a:pPr defTabSz="685669"/>
            <a:endParaRPr lang="de-DE" sz="2400" b="1" dirty="0">
              <a:solidFill>
                <a:srgbClr val="027F98"/>
              </a:solidFill>
              <a:latin typeface="Myriad Pro"/>
              <a:cs typeface="Myriad Pro"/>
            </a:endParaRPr>
          </a:p>
        </p:txBody>
      </p:sp>
      <p:sp>
        <p:nvSpPr>
          <p:cNvPr id="12" name="TextBox 31"/>
          <p:cNvSpPr txBox="1"/>
          <p:nvPr/>
        </p:nvSpPr>
        <p:spPr>
          <a:xfrm>
            <a:off x="9350342" y="3136025"/>
            <a:ext cx="184731" cy="300082"/>
          </a:xfrm>
          <a:prstGeom prst="rect">
            <a:avLst/>
          </a:prstGeom>
          <a:noFill/>
        </p:spPr>
        <p:txBody>
          <a:bodyPr wrap="none" rtlCol="0">
            <a:spAutoFit/>
          </a:bodyPr>
          <a:lstStyle/>
          <a:p>
            <a:endParaRPr lang="en-US" sz="1350" dirty="0">
              <a:solidFill>
                <a:srgbClr val="027F98"/>
              </a:solidFill>
            </a:endParaRPr>
          </a:p>
        </p:txBody>
      </p:sp>
      <p:sp>
        <p:nvSpPr>
          <p:cNvPr id="10" name="TextBox 22"/>
          <p:cNvSpPr txBox="1"/>
          <p:nvPr/>
        </p:nvSpPr>
        <p:spPr>
          <a:xfrm>
            <a:off x="1977366" y="2232922"/>
            <a:ext cx="524503"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IDE</a:t>
            </a:r>
          </a:p>
        </p:txBody>
      </p:sp>
      <p:sp>
        <p:nvSpPr>
          <p:cNvPr id="14" name="TextBox 22"/>
          <p:cNvSpPr txBox="1"/>
          <p:nvPr/>
        </p:nvSpPr>
        <p:spPr>
          <a:xfrm>
            <a:off x="1687064" y="2854135"/>
            <a:ext cx="1103187" cy="369332"/>
          </a:xfrm>
          <a:prstGeom prst="rect">
            <a:avLst/>
          </a:prstGeom>
          <a:noFill/>
        </p:spPr>
        <p:txBody>
          <a:bodyPr wrap="none" rtlCol="0">
            <a:spAutoFit/>
          </a:bodyPr>
          <a:lstStyle/>
          <a:p>
            <a:r>
              <a:rPr lang="en-US" dirty="0" err="1">
                <a:latin typeface="Segoe UI" panose="020B0502040204020203" pitchFamily="34" charset="0"/>
                <a:cs typeface="Segoe UI" panose="020B0502040204020203" pitchFamily="34" charset="0"/>
              </a:rPr>
              <a:t>Lenguaje</a:t>
            </a:r>
            <a:endParaRPr lang="en-US" dirty="0">
              <a:latin typeface="Segoe UI" panose="020B0502040204020203" pitchFamily="34" charset="0"/>
              <a:cs typeface="Segoe UI" panose="020B0502040204020203" pitchFamily="34" charset="0"/>
            </a:endParaRPr>
          </a:p>
        </p:txBody>
      </p:sp>
      <p:sp>
        <p:nvSpPr>
          <p:cNvPr id="15" name="TextBox 22"/>
          <p:cNvSpPr txBox="1"/>
          <p:nvPr/>
        </p:nvSpPr>
        <p:spPr>
          <a:xfrm>
            <a:off x="1852350" y="3303234"/>
            <a:ext cx="774571" cy="369332"/>
          </a:xfrm>
          <a:prstGeom prst="rect">
            <a:avLst/>
          </a:prstGeom>
          <a:noFill/>
        </p:spPr>
        <p:txBody>
          <a:bodyPr wrap="none" rtlCol="0">
            <a:spAutoFit/>
          </a:bodyPr>
          <a:lstStyle/>
          <a:p>
            <a:r>
              <a:rPr lang="en-US" dirty="0">
                <a:latin typeface="Segoe UI" panose="020B0502040204020203" pitchFamily="34" charset="0"/>
                <a:cs typeface="Segoe UI" panose="020B0502040204020203" pitchFamily="34" charset="0"/>
              </a:rPr>
              <a:t>Vistas</a:t>
            </a:r>
          </a:p>
        </p:txBody>
      </p:sp>
      <p:graphicFrame>
        <p:nvGraphicFramePr>
          <p:cNvPr id="5" name="Tabla 4"/>
          <p:cNvGraphicFramePr>
            <a:graphicFrameLocks noGrp="1"/>
          </p:cNvGraphicFramePr>
          <p:nvPr>
            <p:extLst/>
          </p:nvPr>
        </p:nvGraphicFramePr>
        <p:xfrm>
          <a:off x="2916071" y="1492164"/>
          <a:ext cx="4571352" cy="2537410"/>
        </p:xfrm>
        <a:graphic>
          <a:graphicData uri="http://schemas.openxmlformats.org/drawingml/2006/table">
            <a:tbl>
              <a:tblPr firstRow="1" bandRow="1">
                <a:tableStyleId>{21E4AEA4-8DFA-4A89-87EB-49C32662AFE0}</a:tableStyleId>
              </a:tblPr>
              <a:tblGrid>
                <a:gridCol w="1523784">
                  <a:extLst>
                    <a:ext uri="{9D8B030D-6E8A-4147-A177-3AD203B41FA5}">
                      <a16:colId xmlns:a16="http://schemas.microsoft.com/office/drawing/2014/main" val="20000"/>
                    </a:ext>
                  </a:extLst>
                </a:gridCol>
                <a:gridCol w="1523784">
                  <a:extLst>
                    <a:ext uri="{9D8B030D-6E8A-4147-A177-3AD203B41FA5}">
                      <a16:colId xmlns:a16="http://schemas.microsoft.com/office/drawing/2014/main" val="20001"/>
                    </a:ext>
                  </a:extLst>
                </a:gridCol>
                <a:gridCol w="1523784">
                  <a:extLst>
                    <a:ext uri="{9D8B030D-6E8A-4147-A177-3AD203B41FA5}">
                      <a16:colId xmlns:a16="http://schemas.microsoft.com/office/drawing/2014/main" val="20002"/>
                    </a:ext>
                  </a:extLst>
                </a:gridCol>
              </a:tblGrid>
              <a:tr h="617210">
                <a:tc>
                  <a:txBody>
                    <a:bodyPr/>
                    <a:lstStyle/>
                    <a:p>
                      <a:pPr algn="ctr"/>
                      <a:r>
                        <a:rPr lang="es-ES" sz="1800" dirty="0"/>
                        <a:t>iOS</a:t>
                      </a:r>
                    </a:p>
                  </a:txBody>
                  <a:tcPr marL="68570" marR="68570" marT="34285" marB="34285"/>
                </a:tc>
                <a:tc>
                  <a:txBody>
                    <a:bodyPr/>
                    <a:lstStyle/>
                    <a:p>
                      <a:pPr algn="ctr"/>
                      <a:r>
                        <a:rPr lang="es-ES" sz="1800" dirty="0"/>
                        <a:t>Android</a:t>
                      </a:r>
                    </a:p>
                  </a:txBody>
                  <a:tcPr marL="68570" marR="68570" marT="34285" marB="34285"/>
                </a:tc>
                <a:tc>
                  <a:txBody>
                    <a:bodyPr/>
                    <a:lstStyle/>
                    <a:p>
                      <a:pPr algn="ctr"/>
                      <a:r>
                        <a:rPr lang="es-ES" sz="1800" dirty="0"/>
                        <a:t>Windows Phone</a:t>
                      </a:r>
                    </a:p>
                  </a:txBody>
                  <a:tcPr marL="68570" marR="68570" marT="34285" marB="34285"/>
                </a:tc>
                <a:extLst>
                  <a:ext uri="{0D108BD9-81ED-4DB2-BD59-A6C34878D82A}">
                    <a16:rowId xmlns:a16="http://schemas.microsoft.com/office/drawing/2014/main" val="10000"/>
                  </a:ext>
                </a:extLst>
              </a:tr>
              <a:tr h="617210">
                <a:tc>
                  <a:txBody>
                    <a:bodyPr/>
                    <a:lstStyle/>
                    <a:p>
                      <a:pPr algn="ctr"/>
                      <a:r>
                        <a:rPr lang="es-ES" sz="1800" dirty="0"/>
                        <a:t>Visual</a:t>
                      </a:r>
                      <a:r>
                        <a:rPr lang="es-ES" sz="1800" baseline="0" dirty="0"/>
                        <a:t> Studio</a:t>
                      </a:r>
                      <a:endParaRPr lang="es-ES" sz="1800" dirty="0"/>
                    </a:p>
                  </a:txBody>
                  <a:tcPr marL="68570" marR="68570" marT="34285" marB="34285"/>
                </a:tc>
                <a:tc>
                  <a:txBody>
                    <a:bodyPr/>
                    <a:lstStyle/>
                    <a:p>
                      <a:pPr algn="ctr"/>
                      <a:r>
                        <a:rPr lang="es-ES" sz="1800" dirty="0"/>
                        <a:t>Visual</a:t>
                      </a:r>
                      <a:r>
                        <a:rPr lang="es-ES" sz="1800" baseline="0" dirty="0"/>
                        <a:t> Studio</a:t>
                      </a:r>
                      <a:endParaRPr lang="es-ES" sz="1800" dirty="0"/>
                    </a:p>
                  </a:txBody>
                  <a:tcPr marL="68570" marR="68570" marT="34285" marB="34285"/>
                </a:tc>
                <a:tc>
                  <a:txBody>
                    <a:bodyPr/>
                    <a:lstStyle/>
                    <a:p>
                      <a:pPr algn="ctr"/>
                      <a:r>
                        <a:rPr lang="es-ES" sz="1800" dirty="0"/>
                        <a:t>Visual</a:t>
                      </a:r>
                      <a:r>
                        <a:rPr lang="es-ES" sz="1800" baseline="0" dirty="0"/>
                        <a:t> Studio</a:t>
                      </a:r>
                    </a:p>
                    <a:p>
                      <a:pPr algn="ctr"/>
                      <a:endParaRPr lang="es-ES" sz="1800" dirty="0"/>
                    </a:p>
                  </a:txBody>
                  <a:tcPr marL="68570" marR="68570" marT="34285" marB="34285"/>
                </a:tc>
                <a:extLst>
                  <a:ext uri="{0D108BD9-81ED-4DB2-BD59-A6C34878D82A}">
                    <a16:rowId xmlns:a16="http://schemas.microsoft.com/office/drawing/2014/main" val="10001"/>
                  </a:ext>
                </a:extLst>
              </a:tr>
              <a:tr h="61721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ES" sz="1800" dirty="0"/>
                        <a:t>C#</a:t>
                      </a:r>
                    </a:p>
                    <a:p>
                      <a:pPr marL="0" marR="0" indent="0" algn="ctr" defTabSz="914400" rtl="0" eaLnBrk="1" fontAlgn="auto" latinLnBrk="0" hangingPunct="1">
                        <a:lnSpc>
                          <a:spcPct val="100000"/>
                        </a:lnSpc>
                        <a:spcBef>
                          <a:spcPts val="0"/>
                        </a:spcBef>
                        <a:spcAft>
                          <a:spcPts val="0"/>
                        </a:spcAft>
                        <a:buClrTx/>
                        <a:buSzTx/>
                        <a:buFontTx/>
                        <a:buNone/>
                        <a:tabLst/>
                        <a:defRPr/>
                      </a:pPr>
                      <a:endParaRPr lang="es-ES" sz="1800" dirty="0"/>
                    </a:p>
                  </a:txBody>
                  <a:tcPr marL="68570" marR="68570" marT="34285" marB="34285"/>
                </a:tc>
                <a:tc>
                  <a:txBody>
                    <a:bodyPr/>
                    <a:lstStyle/>
                    <a:p>
                      <a:pPr algn="ctr"/>
                      <a:r>
                        <a:rPr lang="es-ES" sz="1800" dirty="0"/>
                        <a:t>C#</a:t>
                      </a:r>
                    </a:p>
                  </a:txBody>
                  <a:tcPr marL="68570" marR="68570" marT="34285" marB="34285"/>
                </a:tc>
                <a:tc>
                  <a:txBody>
                    <a:bodyPr/>
                    <a:lstStyle/>
                    <a:p>
                      <a:pPr algn="ctr"/>
                      <a:r>
                        <a:rPr lang="es-ES" sz="1800" dirty="0"/>
                        <a:t>C#</a:t>
                      </a:r>
                    </a:p>
                  </a:txBody>
                  <a:tcPr marL="68570" marR="68570" marT="34285" marB="34285"/>
                </a:tc>
                <a:extLst>
                  <a:ext uri="{0D108BD9-81ED-4DB2-BD59-A6C34878D82A}">
                    <a16:rowId xmlns:a16="http://schemas.microsoft.com/office/drawing/2014/main" val="10002"/>
                  </a:ext>
                </a:extLst>
              </a:tr>
              <a:tr h="342890">
                <a:tc>
                  <a:txBody>
                    <a:bodyPr/>
                    <a:lstStyle/>
                    <a:p>
                      <a:pPr algn="ctr"/>
                      <a:r>
                        <a:rPr lang="es-ES" sz="1800" dirty="0" err="1"/>
                        <a:t>Storyboard</a:t>
                      </a:r>
                      <a:endParaRPr lang="es-ES" sz="1800" dirty="0"/>
                    </a:p>
                  </a:txBody>
                  <a:tcPr marL="68570" marR="68570" marT="34285" marB="34285"/>
                </a:tc>
                <a:tc>
                  <a:txBody>
                    <a:bodyPr/>
                    <a:lstStyle/>
                    <a:p>
                      <a:pPr algn="ctr"/>
                      <a:r>
                        <a:rPr lang="es-ES" sz="1800" dirty="0"/>
                        <a:t>AXML</a:t>
                      </a:r>
                    </a:p>
                  </a:txBody>
                  <a:tcPr marL="68570" marR="68570" marT="34285" marB="34285"/>
                </a:tc>
                <a:tc>
                  <a:txBody>
                    <a:bodyPr/>
                    <a:lstStyle/>
                    <a:p>
                      <a:pPr algn="ctr"/>
                      <a:r>
                        <a:rPr lang="es-ES" sz="1800" dirty="0"/>
                        <a:t>XAML</a:t>
                      </a:r>
                    </a:p>
                  </a:txBody>
                  <a:tcPr marL="68570" marR="68570" marT="34285" marB="34285"/>
                </a:tc>
                <a:extLst>
                  <a:ext uri="{0D108BD9-81ED-4DB2-BD59-A6C34878D82A}">
                    <a16:rowId xmlns:a16="http://schemas.microsoft.com/office/drawing/2014/main" val="10003"/>
                  </a:ext>
                </a:extLst>
              </a:tr>
              <a:tr h="342890">
                <a:tc>
                  <a:txBody>
                    <a:bodyPr/>
                    <a:lstStyle/>
                    <a:p>
                      <a:pPr algn="ctr"/>
                      <a:r>
                        <a:rPr lang="es-ES" sz="1800" dirty="0"/>
                        <a:t>MVVM</a:t>
                      </a:r>
                    </a:p>
                  </a:txBody>
                  <a:tcPr marL="68570" marR="68570" marT="34285" marB="34285"/>
                </a:tc>
                <a:tc>
                  <a:txBody>
                    <a:bodyPr/>
                    <a:lstStyle/>
                    <a:p>
                      <a:pPr algn="ctr"/>
                      <a:r>
                        <a:rPr lang="es-ES" sz="1800" dirty="0"/>
                        <a:t>MVVM</a:t>
                      </a:r>
                    </a:p>
                  </a:txBody>
                  <a:tcPr marL="68570" marR="68570" marT="34285" marB="34285"/>
                </a:tc>
                <a:tc>
                  <a:txBody>
                    <a:bodyPr/>
                    <a:lstStyle/>
                    <a:p>
                      <a:pPr algn="ctr"/>
                      <a:r>
                        <a:rPr lang="es-ES" sz="1800" dirty="0"/>
                        <a:t>MVVM</a:t>
                      </a:r>
                    </a:p>
                  </a:txBody>
                  <a:tcPr marL="68570" marR="68570" marT="34285" marB="34285"/>
                </a:tc>
                <a:extLst>
                  <a:ext uri="{0D108BD9-81ED-4DB2-BD59-A6C34878D82A}">
                    <a16:rowId xmlns:a16="http://schemas.microsoft.com/office/drawing/2014/main" val="10004"/>
                  </a:ext>
                </a:extLst>
              </a:tr>
            </a:tbl>
          </a:graphicData>
        </a:graphic>
      </p:graphicFrame>
      <p:sp>
        <p:nvSpPr>
          <p:cNvPr id="16" name="TextBox 22"/>
          <p:cNvSpPr txBox="1"/>
          <p:nvPr/>
        </p:nvSpPr>
        <p:spPr>
          <a:xfrm>
            <a:off x="1575116" y="3705715"/>
            <a:ext cx="1612855" cy="300082"/>
          </a:xfrm>
          <a:prstGeom prst="rect">
            <a:avLst/>
          </a:prstGeom>
          <a:noFill/>
        </p:spPr>
        <p:txBody>
          <a:bodyPr wrap="square" rtlCol="0">
            <a:spAutoFit/>
          </a:bodyPr>
          <a:lstStyle/>
          <a:p>
            <a:r>
              <a:rPr lang="en-US" sz="1350" dirty="0" err="1">
                <a:latin typeface="Segoe UI" panose="020B0502040204020203" pitchFamily="34" charset="0"/>
                <a:cs typeface="Segoe UI" panose="020B0502040204020203" pitchFamily="34" charset="0"/>
              </a:rPr>
              <a:t>Patrón</a:t>
            </a:r>
            <a:r>
              <a:rPr lang="en-US" sz="1350" dirty="0">
                <a:latin typeface="Segoe UI" panose="020B0502040204020203" pitchFamily="34" charset="0"/>
                <a:cs typeface="Segoe UI" panose="020B0502040204020203" pitchFamily="34" charset="0"/>
              </a:rPr>
              <a:t> </a:t>
            </a:r>
            <a:r>
              <a:rPr lang="en-US" sz="1350" dirty="0" err="1">
                <a:latin typeface="Segoe UI" panose="020B0502040204020203" pitchFamily="34" charset="0"/>
                <a:cs typeface="Segoe UI" panose="020B0502040204020203" pitchFamily="34" charset="0"/>
              </a:rPr>
              <a:t>diseño</a:t>
            </a:r>
            <a:endParaRPr lang="en-US" sz="1350" dirty="0">
              <a:latin typeface="Segoe UI" panose="020B0502040204020203" pitchFamily="34" charset="0"/>
              <a:cs typeface="Segoe UI" panose="020B0502040204020203" pitchFamily="34" charset="0"/>
            </a:endParaRPr>
          </a:p>
        </p:txBody>
      </p:sp>
      <p:sp>
        <p:nvSpPr>
          <p:cNvPr id="13"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pt-BR" sz="4050" dirty="0"/>
              <a:t>Comparativa de plataformas </a:t>
            </a:r>
            <a:r>
              <a:rPr lang="pt-BR" sz="4050" dirty="0" err="1"/>
              <a:t>móviles</a:t>
            </a:r>
            <a:endParaRPr lang="pt-BR" sz="4050" dirty="0"/>
          </a:p>
        </p:txBody>
      </p:sp>
    </p:spTree>
    <p:extLst>
      <p:ext uri="{BB962C8B-B14F-4D97-AF65-F5344CB8AC3E}">
        <p14:creationId xmlns:p14="http://schemas.microsoft.com/office/powerpoint/2010/main" val="1822531938"/>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18"/>
          <p:cNvSpPr/>
          <p:nvPr/>
        </p:nvSpPr>
        <p:spPr>
          <a:xfrm>
            <a:off x="1948384" y="1049527"/>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11" name="Rectangle 19"/>
          <p:cNvSpPr/>
          <p:nvPr/>
        </p:nvSpPr>
        <p:spPr>
          <a:xfrm>
            <a:off x="4062634" y="1049527"/>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12" name="Rectangle 20"/>
          <p:cNvSpPr/>
          <p:nvPr/>
        </p:nvSpPr>
        <p:spPr>
          <a:xfrm>
            <a:off x="6176884" y="1065112"/>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cxnSp>
        <p:nvCxnSpPr>
          <p:cNvPr id="13" name="Straight Arrow Connector 21"/>
          <p:cNvCxnSpPr/>
          <p:nvPr/>
        </p:nvCxnSpPr>
        <p:spPr>
          <a:xfrm>
            <a:off x="3091221" y="1979381"/>
            <a:ext cx="85712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22"/>
          <p:cNvSpPr txBox="1"/>
          <p:nvPr/>
        </p:nvSpPr>
        <p:spPr>
          <a:xfrm>
            <a:off x="3148363" y="1465105"/>
            <a:ext cx="928162" cy="507831"/>
          </a:xfrm>
          <a:prstGeom prst="rect">
            <a:avLst/>
          </a:prstGeom>
          <a:noFill/>
        </p:spPr>
        <p:txBody>
          <a:bodyPr wrap="square" rtlCol="0">
            <a:spAutoFit/>
          </a:bodyPr>
          <a:lstStyle/>
          <a:p>
            <a:r>
              <a:rPr lang="en-US" sz="900" dirty="0"/>
              <a:t>get/set </a:t>
            </a:r>
            <a:r>
              <a:rPr lang="en-US" sz="900" dirty="0" err="1"/>
              <a:t>Propiedades</a:t>
            </a:r>
            <a:endParaRPr lang="en-US" sz="900" dirty="0"/>
          </a:p>
          <a:p>
            <a:r>
              <a:rPr lang="en-US" sz="900" dirty="0" err="1"/>
              <a:t>Comandos</a:t>
            </a:r>
            <a:endParaRPr lang="en-US" sz="900" dirty="0"/>
          </a:p>
        </p:txBody>
      </p:sp>
      <p:cxnSp>
        <p:nvCxnSpPr>
          <p:cNvPr id="15" name="Straight Arrow Connector 23"/>
          <p:cNvCxnSpPr/>
          <p:nvPr/>
        </p:nvCxnSpPr>
        <p:spPr>
          <a:xfrm flipH="1">
            <a:off x="3091221" y="2607942"/>
            <a:ext cx="85712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6" name="TextBox 24"/>
          <p:cNvSpPr txBox="1"/>
          <p:nvPr/>
        </p:nvSpPr>
        <p:spPr>
          <a:xfrm>
            <a:off x="3091222" y="2607942"/>
            <a:ext cx="971412" cy="230832"/>
          </a:xfrm>
          <a:prstGeom prst="rect">
            <a:avLst/>
          </a:prstGeom>
          <a:noFill/>
        </p:spPr>
        <p:txBody>
          <a:bodyPr wrap="square" rtlCol="0">
            <a:spAutoFit/>
          </a:bodyPr>
          <a:lstStyle/>
          <a:p>
            <a:r>
              <a:rPr lang="en-US" sz="900" dirty="0" err="1"/>
              <a:t>Notifica</a:t>
            </a:r>
            <a:r>
              <a:rPr lang="en-US" sz="900" dirty="0"/>
              <a:t> </a:t>
            </a:r>
            <a:r>
              <a:rPr lang="en-US" sz="900" dirty="0" err="1"/>
              <a:t>cambios</a:t>
            </a:r>
            <a:endParaRPr lang="en-US" sz="900" dirty="0"/>
          </a:p>
        </p:txBody>
      </p:sp>
      <p:cxnSp>
        <p:nvCxnSpPr>
          <p:cNvPr id="17" name="Straight Arrow Connector 25"/>
          <p:cNvCxnSpPr/>
          <p:nvPr/>
        </p:nvCxnSpPr>
        <p:spPr>
          <a:xfrm>
            <a:off x="5148330" y="2265091"/>
            <a:ext cx="914270" cy="0"/>
          </a:xfrm>
          <a:prstGeom prst="straightConnector1">
            <a:avLst/>
          </a:prstGeom>
          <a:ln w="25400">
            <a:headEnd type="arrow"/>
            <a:tailEnd type="arrow"/>
          </a:ln>
        </p:spPr>
        <p:style>
          <a:lnRef idx="1">
            <a:schemeClr val="accent1"/>
          </a:lnRef>
          <a:fillRef idx="0">
            <a:schemeClr val="accent1"/>
          </a:fillRef>
          <a:effectRef idx="0">
            <a:schemeClr val="accent1"/>
          </a:effectRef>
          <a:fontRef idx="minor">
            <a:schemeClr val="tx1"/>
          </a:fontRef>
        </p:style>
      </p:cxnSp>
      <p:sp>
        <p:nvSpPr>
          <p:cNvPr id="18" name="TextBox 26"/>
          <p:cNvSpPr txBox="1"/>
          <p:nvPr/>
        </p:nvSpPr>
        <p:spPr>
          <a:xfrm>
            <a:off x="5148330" y="1859502"/>
            <a:ext cx="1085696" cy="784830"/>
          </a:xfrm>
          <a:prstGeom prst="rect">
            <a:avLst/>
          </a:prstGeom>
          <a:noFill/>
        </p:spPr>
        <p:txBody>
          <a:bodyPr wrap="square" rtlCol="0">
            <a:spAutoFit/>
          </a:bodyPr>
          <a:lstStyle/>
          <a:p>
            <a:r>
              <a:rPr lang="en-US" sz="900" dirty="0"/>
              <a:t>C#</a:t>
            </a:r>
          </a:p>
          <a:p>
            <a:endParaRPr lang="en-US" sz="900" dirty="0"/>
          </a:p>
          <a:p>
            <a:endParaRPr lang="en-US" sz="900" dirty="0"/>
          </a:p>
          <a:p>
            <a:endParaRPr lang="en-US" sz="900" dirty="0"/>
          </a:p>
          <a:p>
            <a:r>
              <a:rPr lang="en-US" sz="900" dirty="0"/>
              <a:t>Models</a:t>
            </a:r>
          </a:p>
        </p:txBody>
      </p:sp>
      <p:sp>
        <p:nvSpPr>
          <p:cNvPr id="19" name="Rectangle 27"/>
          <p:cNvSpPr/>
          <p:nvPr/>
        </p:nvSpPr>
        <p:spPr>
          <a:xfrm>
            <a:off x="2062668" y="1163812"/>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20" name="Rectangle 28"/>
          <p:cNvSpPr/>
          <p:nvPr/>
        </p:nvSpPr>
        <p:spPr>
          <a:xfrm>
            <a:off x="2176951" y="1278095"/>
            <a:ext cx="799986"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View</a:t>
            </a:r>
          </a:p>
        </p:txBody>
      </p:sp>
      <p:sp>
        <p:nvSpPr>
          <p:cNvPr id="21" name="Rectangle 29"/>
          <p:cNvSpPr/>
          <p:nvPr/>
        </p:nvSpPr>
        <p:spPr>
          <a:xfrm>
            <a:off x="4176918" y="1163812"/>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22" name="Rectangle 30"/>
          <p:cNvSpPr/>
          <p:nvPr/>
        </p:nvSpPr>
        <p:spPr>
          <a:xfrm>
            <a:off x="4291202" y="1278095"/>
            <a:ext cx="742844" cy="2228534"/>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err="1"/>
              <a:t>ViewModel</a:t>
            </a:r>
            <a:endParaRPr lang="en-US" sz="1350" dirty="0"/>
          </a:p>
        </p:txBody>
      </p:sp>
      <p:sp>
        <p:nvSpPr>
          <p:cNvPr id="23" name="Rectangle 31"/>
          <p:cNvSpPr/>
          <p:nvPr/>
        </p:nvSpPr>
        <p:spPr>
          <a:xfrm>
            <a:off x="6291168" y="1179396"/>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sp>
        <p:nvSpPr>
          <p:cNvPr id="24" name="Rectangle 32"/>
          <p:cNvSpPr/>
          <p:nvPr/>
        </p:nvSpPr>
        <p:spPr>
          <a:xfrm>
            <a:off x="6405452" y="1293679"/>
            <a:ext cx="742844" cy="2212949"/>
          </a:xfrm>
          <a:prstGeom prst="rect">
            <a:avLst/>
          </a:prstGeom>
          <a:solidFill>
            <a:schemeClr val="accent2"/>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350" dirty="0"/>
              <a:t>Model</a:t>
            </a:r>
          </a:p>
        </p:txBody>
      </p:sp>
      <p:sp>
        <p:nvSpPr>
          <p:cNvPr id="25" name="Rectangle 33"/>
          <p:cNvSpPr/>
          <p:nvPr/>
        </p:nvSpPr>
        <p:spPr>
          <a:xfrm>
            <a:off x="1948384" y="3749444"/>
            <a:ext cx="5223591" cy="377988"/>
          </a:xfrm>
          <a:prstGeom prst="rect">
            <a:avLst/>
          </a:prstGeom>
          <a:solidFill>
            <a:schemeClr val="accent2">
              <a:lumMod val="20000"/>
              <a:lumOff val="80000"/>
            </a:schemeClr>
          </a:solid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solidFill>
                  <a:schemeClr val="accent2"/>
                </a:solidFill>
              </a:rPr>
              <a:t>Cross Platform</a:t>
            </a:r>
          </a:p>
        </p:txBody>
      </p:sp>
      <p:sp>
        <p:nvSpPr>
          <p:cNvPr id="27"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4499" dirty="0"/>
              <a:t>MVVM</a:t>
            </a:r>
          </a:p>
        </p:txBody>
      </p:sp>
    </p:spTree>
    <p:extLst>
      <p:ext uri="{BB962C8B-B14F-4D97-AF65-F5344CB8AC3E}">
        <p14:creationId xmlns:p14="http://schemas.microsoft.com/office/powerpoint/2010/main" val="2301625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500"/>
                                        <p:tgtEl>
                                          <p:spTgt spid="10"/>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mph" presetSubtype="6" fill="hold" nodeType="clickEffect">
                                  <p:stCondLst>
                                    <p:cond delay="0"/>
                                  </p:stCondLst>
                                  <p:childTnLst>
                                    <p:animClr clrSpc="hsl" dir="cw">
                                      <p:cBhvr>
                                        <p:cTn id="65" dur="1000" fill="hold"/>
                                        <p:tgtEl>
                                          <p:spTgt spid="20"/>
                                        </p:tgtEl>
                                        <p:attrNameLst>
                                          <p:attrName>fillcolor</p:attrName>
                                        </p:attrNameLst>
                                      </p:cBhvr>
                                      <p:to>
                                        <a:schemeClr val="accent2"/>
                                      </p:to>
                                    </p:animClr>
                                    <p:set>
                                      <p:cBhvr>
                                        <p:cTn id="66" dur="1000" fill="hold"/>
                                        <p:tgtEl>
                                          <p:spTgt spid="20"/>
                                        </p:tgtEl>
                                        <p:attrNameLst>
                                          <p:attrName>fill.type</p:attrName>
                                        </p:attrNameLst>
                                      </p:cBhvr>
                                      <p:to>
                                        <p:strVal val="solid"/>
                                      </p:to>
                                    </p:set>
                                    <p:set>
                                      <p:cBhvr>
                                        <p:cTn id="67" dur="1000" fill="hold"/>
                                        <p:tgtEl>
                                          <p:spTgt spid="20"/>
                                        </p:tgtEl>
                                        <p:attrNameLst>
                                          <p:attrName>fill.on</p:attrName>
                                        </p:attrNameLst>
                                      </p:cBhvr>
                                      <p:to>
                                        <p:strVal val="true"/>
                                      </p:to>
                                    </p:set>
                                  </p:childTnLst>
                                </p:cTn>
                              </p:par>
                              <p:par>
                                <p:cTn id="68" presetID="1" presetClass="emph" presetSubtype="6" fill="hold" nodeType="withEffect">
                                  <p:stCondLst>
                                    <p:cond delay="0"/>
                                  </p:stCondLst>
                                  <p:childTnLst>
                                    <p:animClr clrSpc="hsl" dir="cw">
                                      <p:cBhvr>
                                        <p:cTn id="69" dur="1000" fill="hold"/>
                                        <p:tgtEl>
                                          <p:spTgt spid="19"/>
                                        </p:tgtEl>
                                        <p:attrNameLst>
                                          <p:attrName>fillcolor</p:attrName>
                                        </p:attrNameLst>
                                      </p:cBhvr>
                                      <p:to>
                                        <a:schemeClr val="accent2"/>
                                      </p:to>
                                    </p:animClr>
                                    <p:set>
                                      <p:cBhvr>
                                        <p:cTn id="70" dur="1000" fill="hold"/>
                                        <p:tgtEl>
                                          <p:spTgt spid="19"/>
                                        </p:tgtEl>
                                        <p:attrNameLst>
                                          <p:attrName>fill.type</p:attrName>
                                        </p:attrNameLst>
                                      </p:cBhvr>
                                      <p:to>
                                        <p:strVal val="solid"/>
                                      </p:to>
                                    </p:set>
                                    <p:set>
                                      <p:cBhvr>
                                        <p:cTn id="71" dur="1000" fill="hold"/>
                                        <p:tgtEl>
                                          <p:spTgt spid="19"/>
                                        </p:tgtEl>
                                        <p:attrNameLst>
                                          <p:attrName>fill.on</p:attrName>
                                        </p:attrNameLst>
                                      </p:cBhvr>
                                      <p:to>
                                        <p:strVal val="true"/>
                                      </p:to>
                                    </p:set>
                                  </p:childTnLst>
                                </p:cTn>
                              </p:par>
                              <p:par>
                                <p:cTn id="72" presetID="1" presetClass="emph" presetSubtype="6" fill="hold" nodeType="withEffect">
                                  <p:stCondLst>
                                    <p:cond delay="0"/>
                                  </p:stCondLst>
                                  <p:childTnLst>
                                    <p:animClr clrSpc="hsl" dir="cw">
                                      <p:cBhvr>
                                        <p:cTn id="73" dur="1000" fill="hold"/>
                                        <p:tgtEl>
                                          <p:spTgt spid="10"/>
                                        </p:tgtEl>
                                        <p:attrNameLst>
                                          <p:attrName>fillcolor</p:attrName>
                                        </p:attrNameLst>
                                      </p:cBhvr>
                                      <p:to>
                                        <a:schemeClr val="accent2"/>
                                      </p:to>
                                    </p:animClr>
                                    <p:set>
                                      <p:cBhvr>
                                        <p:cTn id="74" dur="1000" fill="hold"/>
                                        <p:tgtEl>
                                          <p:spTgt spid="10"/>
                                        </p:tgtEl>
                                        <p:attrNameLst>
                                          <p:attrName>fill.type</p:attrName>
                                        </p:attrNameLst>
                                      </p:cBhvr>
                                      <p:to>
                                        <p:strVal val="solid"/>
                                      </p:to>
                                    </p:set>
                                    <p:set>
                                      <p:cBhvr>
                                        <p:cTn id="75" dur="1000" fill="hold"/>
                                        <p:tgtEl>
                                          <p:spTgt spid="10"/>
                                        </p:tgtEl>
                                        <p:attrNameLst>
                                          <p:attrName>fill.on</p:attrName>
                                        </p:attrNameLst>
                                      </p:cBhvr>
                                      <p:to>
                                        <p:strVal val="true"/>
                                      </p:to>
                                    </p:set>
                                  </p:childTnLst>
                                </p:cTn>
                              </p:par>
                              <p:par>
                                <p:cTn id="76" presetID="10" presetClass="entr" presetSubtype="0" fill="hold" grpId="0"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fade">
                                      <p:cBhvr>
                                        <p:cTn id="78" dur="1000"/>
                                        <p:tgtEl>
                                          <p:spTgt spid="25"/>
                                        </p:tgtEl>
                                      </p:cBhvr>
                                    </p:animEffect>
                                  </p:childTnLst>
                                </p:cTn>
                              </p:par>
                              <p:par>
                                <p:cTn id="79" presetID="7" presetClass="emph" presetSubtype="2" fill="hold" nodeType="withEffect">
                                  <p:stCondLst>
                                    <p:cond delay="0"/>
                                  </p:stCondLst>
                                  <p:childTnLst>
                                    <p:animClr clrSpc="rgb" dir="cw">
                                      <p:cBhvr>
                                        <p:cTn id="80" dur="1000" fill="hold"/>
                                        <p:tgtEl>
                                          <p:spTgt spid="20"/>
                                        </p:tgtEl>
                                        <p:attrNameLst>
                                          <p:attrName>stroke.color</p:attrName>
                                        </p:attrNameLst>
                                      </p:cBhvr>
                                      <p:to>
                                        <a:srgbClr val="6F2927"/>
                                      </p:to>
                                    </p:animClr>
                                    <p:set>
                                      <p:cBhvr>
                                        <p:cTn id="81" dur="1000" fill="hold"/>
                                        <p:tgtEl>
                                          <p:spTgt spid="20"/>
                                        </p:tgtEl>
                                        <p:attrNameLst>
                                          <p:attrName>stroke.on</p:attrName>
                                        </p:attrNameLst>
                                      </p:cBhvr>
                                      <p:to>
                                        <p:strVal val="true"/>
                                      </p:to>
                                    </p:set>
                                  </p:childTnLst>
                                </p:cTn>
                              </p:par>
                              <p:par>
                                <p:cTn id="82" presetID="7" presetClass="emph" presetSubtype="2" fill="hold" nodeType="withEffect">
                                  <p:stCondLst>
                                    <p:cond delay="0"/>
                                  </p:stCondLst>
                                  <p:childTnLst>
                                    <p:animClr clrSpc="rgb" dir="cw">
                                      <p:cBhvr>
                                        <p:cTn id="83" dur="1000" fill="hold"/>
                                        <p:tgtEl>
                                          <p:spTgt spid="19"/>
                                        </p:tgtEl>
                                        <p:attrNameLst>
                                          <p:attrName>stroke.color</p:attrName>
                                        </p:attrNameLst>
                                      </p:cBhvr>
                                      <p:to>
                                        <a:srgbClr val="6F2927"/>
                                      </p:to>
                                    </p:animClr>
                                    <p:set>
                                      <p:cBhvr>
                                        <p:cTn id="84" dur="1000" fill="hold"/>
                                        <p:tgtEl>
                                          <p:spTgt spid="19"/>
                                        </p:tgtEl>
                                        <p:attrNameLst>
                                          <p:attrName>stroke.on</p:attrName>
                                        </p:attrNameLst>
                                      </p:cBhvr>
                                      <p:to>
                                        <p:strVal val="true"/>
                                      </p:to>
                                    </p:set>
                                  </p:childTnLst>
                                </p:cTn>
                              </p:par>
                              <p:par>
                                <p:cTn id="85" presetID="7" presetClass="emph" presetSubtype="2" fill="hold" nodeType="withEffect">
                                  <p:stCondLst>
                                    <p:cond delay="0"/>
                                  </p:stCondLst>
                                  <p:childTnLst>
                                    <p:animClr clrSpc="rgb" dir="cw">
                                      <p:cBhvr>
                                        <p:cTn id="86" dur="1000" fill="hold"/>
                                        <p:tgtEl>
                                          <p:spTgt spid="10"/>
                                        </p:tgtEl>
                                        <p:attrNameLst>
                                          <p:attrName>stroke.color</p:attrName>
                                        </p:attrNameLst>
                                      </p:cBhvr>
                                      <p:to>
                                        <a:srgbClr val="6F2927"/>
                                      </p:to>
                                    </p:animClr>
                                    <p:set>
                                      <p:cBhvr>
                                        <p:cTn id="87" dur="1000" fill="hold"/>
                                        <p:tgtEl>
                                          <p:spTgt spid="10"/>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p:bldP spid="16" grpId="0"/>
      <p:bldP spid="18" grpId="0"/>
      <p:bldP spid="19" grpId="0" animBg="1"/>
      <p:bldP spid="20" grpId="0" animBg="1"/>
      <p:bldP spid="21" grpId="0" animBg="1"/>
      <p:bldP spid="22" grpId="0" animBg="1"/>
      <p:bldP spid="23" grpId="0" animBg="1"/>
      <p:bldP spid="24" grpId="0" animBg="1"/>
      <p:bldP spid="2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p:cNvSpPr txBox="1">
            <a:spLocks/>
          </p:cNvSpPr>
          <p:nvPr/>
        </p:nvSpPr>
        <p:spPr>
          <a:xfrm>
            <a:off x="313983" y="1059033"/>
            <a:ext cx="7173440" cy="352967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Mayor </a:t>
            </a:r>
            <a:r>
              <a:rPr lang="en-US" sz="2400" dirty="0" err="1"/>
              <a:t>facilidad</a:t>
            </a:r>
            <a:r>
              <a:rPr lang="en-US" sz="2400" dirty="0"/>
              <a:t> para </a:t>
            </a:r>
            <a:r>
              <a:rPr lang="en-US" sz="2400" dirty="0" err="1"/>
              <a:t>mantener</a:t>
            </a:r>
            <a:r>
              <a:rPr lang="en-US" sz="2400" dirty="0"/>
              <a:t>, extender y </a:t>
            </a:r>
            <a:r>
              <a:rPr lang="en-US" sz="2400" b="1" dirty="0" err="1"/>
              <a:t>compartir</a:t>
            </a:r>
            <a:r>
              <a:rPr lang="en-US" sz="2400" dirty="0"/>
              <a:t> el </a:t>
            </a:r>
            <a:r>
              <a:rPr lang="en-US" sz="2400" dirty="0" err="1"/>
              <a:t>código</a:t>
            </a:r>
            <a:r>
              <a:rPr lang="en-US" sz="2400" dirty="0"/>
              <a:t>.</a:t>
            </a:r>
          </a:p>
          <a:p>
            <a:r>
              <a:rPr lang="en-US" sz="2400" dirty="0" err="1"/>
              <a:t>Más</a:t>
            </a:r>
            <a:r>
              <a:rPr lang="en-US" sz="2400" dirty="0"/>
              <a:t> </a:t>
            </a:r>
            <a:r>
              <a:rPr lang="en-US" sz="2400" dirty="0" err="1"/>
              <a:t>facilidad</a:t>
            </a:r>
            <a:r>
              <a:rPr lang="en-US" sz="2400" dirty="0"/>
              <a:t> a la hora de </a:t>
            </a:r>
            <a:r>
              <a:rPr lang="en-US" sz="2400" dirty="0" err="1"/>
              <a:t>colaborar</a:t>
            </a:r>
            <a:r>
              <a:rPr lang="en-US" sz="2400" dirty="0"/>
              <a:t>.</a:t>
            </a:r>
          </a:p>
          <a:p>
            <a:r>
              <a:rPr lang="en-US" sz="2400" b="1" dirty="0"/>
              <a:t>Testing</a:t>
            </a:r>
            <a:r>
              <a:rPr lang="en-US" sz="2400" dirty="0"/>
              <a:t>.</a:t>
            </a:r>
          </a:p>
          <a:p>
            <a:r>
              <a:rPr lang="en-US" sz="2400" dirty="0" err="1"/>
              <a:t>Más</a:t>
            </a:r>
            <a:r>
              <a:rPr lang="en-US" sz="2400" dirty="0"/>
              <a:t> </a:t>
            </a:r>
            <a:r>
              <a:rPr lang="en-US" sz="2400" dirty="0" err="1"/>
              <a:t>fácil</a:t>
            </a:r>
            <a:r>
              <a:rPr lang="en-US" sz="2400" dirty="0"/>
              <a:t> de </a:t>
            </a:r>
            <a:r>
              <a:rPr lang="en-US" sz="2400" b="1" dirty="0" err="1"/>
              <a:t>diseñar</a:t>
            </a:r>
            <a:r>
              <a:rPr lang="en-US" sz="2400" dirty="0"/>
              <a:t>.</a:t>
            </a:r>
          </a:p>
        </p:txBody>
      </p:sp>
      <p:sp>
        <p:nvSpPr>
          <p:cNvPr id="6" name="Title 2"/>
          <p:cNvSpPr txBox="1">
            <a:spLocks/>
          </p:cNvSpPr>
          <p:nvPr/>
        </p:nvSpPr>
        <p:spPr>
          <a:xfrm>
            <a:off x="201931" y="217468"/>
            <a:ext cx="8741880" cy="674653"/>
          </a:xfrm>
          <a:prstGeom prst="rect">
            <a:avLst/>
          </a:prstGeom>
        </p:spPr>
        <p:txBody>
          <a:bodyPr vert="horz" wrap="square" lIns="107571" tIns="67232" rIns="107571" bIns="67232" rtlCol="0" anchor="b">
            <a:noAutofit/>
          </a:bodyPr>
          <a:lstStyle>
            <a:lvl1pPr algn="ctr" defTabSz="932742" rtl="0" eaLnBrk="1" latinLnBrk="0" hangingPunct="1">
              <a:lnSpc>
                <a:spcPct val="90000"/>
              </a:lnSpc>
              <a:spcBef>
                <a:spcPct val="0"/>
              </a:spcBef>
              <a:buNone/>
              <a:defRPr lang="en-US" sz="6119"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l"/>
            <a:r>
              <a:rPr lang="pt-BR" sz="2800" dirty="0"/>
              <a:t>Pero... ¿Por </a:t>
            </a:r>
            <a:r>
              <a:rPr lang="pt-BR" sz="2800" dirty="0" err="1"/>
              <a:t>qué</a:t>
            </a:r>
            <a:r>
              <a:rPr lang="pt-BR" sz="2800" dirty="0"/>
              <a:t> MVVM?</a:t>
            </a:r>
          </a:p>
        </p:txBody>
      </p:sp>
    </p:spTree>
    <p:extLst>
      <p:ext uri="{BB962C8B-B14F-4D97-AF65-F5344CB8AC3E}">
        <p14:creationId xmlns:p14="http://schemas.microsoft.com/office/powerpoint/2010/main" val="11197807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Continuamos: MVVM</a:t>
            </a:r>
          </a:p>
        </p:txBody>
      </p:sp>
      <p:sp>
        <p:nvSpPr>
          <p:cNvPr id="5" name="Marcador de texto 4"/>
          <p:cNvSpPr>
            <a:spLocks noGrp="1"/>
          </p:cNvSpPr>
          <p:nvPr>
            <p:ph type="subTitle" idx="1"/>
          </p:nvPr>
        </p:nvSpPr>
        <p:spPr/>
        <p:txBody>
          <a:bodyPr/>
          <a:lstStyle/>
          <a:p>
            <a:r>
              <a:rPr lang="es-ES" dirty="0"/>
              <a:t>Enlace a datos y otros conceptos básicos</a:t>
            </a:r>
          </a:p>
        </p:txBody>
      </p:sp>
    </p:spTree>
    <p:extLst>
      <p:ext uri="{BB962C8B-B14F-4D97-AF65-F5344CB8AC3E}">
        <p14:creationId xmlns:p14="http://schemas.microsoft.com/office/powerpoint/2010/main" val="24601976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C90582-1347-4B49-8FAA-44344DA2A1D9}"/>
              </a:ext>
            </a:extLst>
          </p:cNvPr>
          <p:cNvSpPr>
            <a:spLocks noGrp="1"/>
          </p:cNvSpPr>
          <p:nvPr>
            <p:ph type="title"/>
          </p:nvPr>
        </p:nvSpPr>
        <p:spPr/>
        <p:txBody>
          <a:bodyPr/>
          <a:lstStyle/>
          <a:p>
            <a:r>
              <a:rPr lang="es-ES" dirty="0"/>
              <a:t>Peticiones Http -&gt; 100% compartidas</a:t>
            </a:r>
          </a:p>
        </p:txBody>
      </p:sp>
      <p:sp>
        <p:nvSpPr>
          <p:cNvPr id="27" name="Rectángulo 26">
            <a:extLst>
              <a:ext uri="{FF2B5EF4-FFF2-40B4-BE49-F238E27FC236}">
                <a16:creationId xmlns:a16="http://schemas.microsoft.com/office/drawing/2014/main" id="{359D0F67-4954-4005-BEC1-985E212BE212}"/>
              </a:ext>
            </a:extLst>
          </p:cNvPr>
          <p:cNvSpPr/>
          <p:nvPr/>
        </p:nvSpPr>
        <p:spPr>
          <a:xfrm>
            <a:off x="457201" y="1062908"/>
            <a:ext cx="8438706" cy="3046988"/>
          </a:xfrm>
          <a:prstGeom prst="rect">
            <a:avLst/>
          </a:prstGeom>
        </p:spPr>
        <p:txBody>
          <a:bodyPr wrap="square">
            <a:spAutoFit/>
          </a:bodyPr>
          <a:lstStyle/>
          <a:p>
            <a:r>
              <a:rPr lang="es-ES" sz="1600" dirty="0" err="1">
                <a:latin typeface="Consolas" panose="020B0609020204030204" pitchFamily="49" charset="0"/>
              </a:rPr>
              <a:t>public</a:t>
            </a:r>
            <a:r>
              <a:rPr lang="es-ES" sz="1600" dirty="0">
                <a:latin typeface="Consolas" panose="020B0609020204030204" pitchFamily="49" charset="0"/>
              </a:rPr>
              <a:t> </a:t>
            </a:r>
            <a:r>
              <a:rPr lang="es-ES" sz="1600" dirty="0" err="1">
                <a:latin typeface="Consolas" panose="020B0609020204030204" pitchFamily="49" charset="0"/>
              </a:rPr>
              <a:t>async</a:t>
            </a:r>
            <a:r>
              <a:rPr lang="es-ES" sz="1600" dirty="0">
                <a:latin typeface="Consolas" panose="020B0609020204030204" pitchFamily="49" charset="0"/>
              </a:rPr>
              <a:t> </a:t>
            </a:r>
            <a:r>
              <a:rPr lang="es-ES" sz="1600" dirty="0" err="1">
                <a:latin typeface="Consolas" panose="020B0609020204030204" pitchFamily="49" charset="0"/>
              </a:rPr>
              <a:t>Task</a:t>
            </a:r>
            <a:r>
              <a:rPr lang="es-ES" sz="1600" dirty="0">
                <a:latin typeface="Consolas" panose="020B0609020204030204" pitchFamily="49" charset="0"/>
              </a:rPr>
              <a:t>&lt;</a:t>
            </a:r>
            <a:r>
              <a:rPr lang="es-ES" sz="1600" dirty="0" err="1">
                <a:latin typeface="Consolas" panose="020B0609020204030204" pitchFamily="49" charset="0"/>
              </a:rPr>
              <a:t>TResult</a:t>
            </a:r>
            <a:r>
              <a:rPr lang="es-ES" sz="1600" dirty="0">
                <a:latin typeface="Consolas" panose="020B0609020204030204" pitchFamily="49" charset="0"/>
              </a:rPr>
              <a:t>&gt; </a:t>
            </a:r>
            <a:r>
              <a:rPr lang="es-ES" sz="1600" dirty="0" err="1">
                <a:latin typeface="Consolas" panose="020B0609020204030204" pitchFamily="49" charset="0"/>
              </a:rPr>
              <a:t>GetAsync</a:t>
            </a:r>
            <a:r>
              <a:rPr lang="es-ES" sz="1600" dirty="0">
                <a:latin typeface="Consolas" panose="020B0609020204030204" pitchFamily="49" charset="0"/>
              </a:rPr>
              <a:t>&lt;</a:t>
            </a:r>
            <a:r>
              <a:rPr lang="es-ES" sz="1600" dirty="0" err="1">
                <a:latin typeface="Consolas" panose="020B0609020204030204" pitchFamily="49" charset="0"/>
              </a:rPr>
              <a:t>TResult</a:t>
            </a:r>
            <a:r>
              <a:rPr lang="es-ES" sz="1600" dirty="0">
                <a:latin typeface="Consolas" panose="020B0609020204030204" pitchFamily="49" charset="0"/>
              </a:rPr>
              <a:t>&gt;(</a:t>
            </a:r>
            <a:r>
              <a:rPr lang="es-ES" sz="1600" dirty="0" err="1">
                <a:latin typeface="Consolas" panose="020B0609020204030204" pitchFamily="49" charset="0"/>
              </a:rPr>
              <a:t>string</a:t>
            </a:r>
            <a:r>
              <a:rPr lang="es-ES" sz="1600" dirty="0">
                <a:latin typeface="Consolas" panose="020B0609020204030204" pitchFamily="49" charset="0"/>
              </a:rPr>
              <a:t> </a:t>
            </a:r>
            <a:r>
              <a:rPr lang="es-ES" sz="1600" dirty="0" err="1">
                <a:latin typeface="Consolas" panose="020B0609020204030204" pitchFamily="49" charset="0"/>
              </a:rPr>
              <a:t>uri</a:t>
            </a:r>
            <a:r>
              <a:rPr lang="es-ES" sz="1600" dirty="0">
                <a:latin typeface="Consolas" panose="020B0609020204030204" pitchFamily="49" charset="0"/>
              </a:rPr>
              <a:t>)</a:t>
            </a:r>
          </a:p>
          <a:p>
            <a:r>
              <a:rPr lang="es-ES" sz="1600" dirty="0">
                <a:latin typeface="Consolas" panose="020B0609020204030204" pitchFamily="49" charset="0"/>
              </a:rPr>
              <a:t>        {</a:t>
            </a:r>
          </a:p>
          <a:p>
            <a:r>
              <a:rPr lang="es-ES" sz="1600" dirty="0">
                <a:latin typeface="Consolas" panose="020B0609020204030204" pitchFamily="49" charset="0"/>
              </a:rPr>
              <a:t>            </a:t>
            </a:r>
            <a:r>
              <a:rPr lang="es-ES" sz="1600" dirty="0" err="1">
                <a:latin typeface="Consolas" panose="020B0609020204030204" pitchFamily="49" charset="0"/>
              </a:rPr>
              <a:t>HttpClient</a:t>
            </a:r>
            <a:r>
              <a:rPr lang="es-ES" sz="1600" dirty="0">
                <a:latin typeface="Consolas" panose="020B0609020204030204" pitchFamily="49" charset="0"/>
              </a:rPr>
              <a:t> </a:t>
            </a:r>
            <a:r>
              <a:rPr lang="es-ES" sz="1600" dirty="0" err="1">
                <a:latin typeface="Consolas" panose="020B0609020204030204" pitchFamily="49" charset="0"/>
              </a:rPr>
              <a:t>httpClient</a:t>
            </a:r>
            <a:r>
              <a:rPr lang="es-ES" sz="1600" dirty="0">
                <a:latin typeface="Consolas" panose="020B0609020204030204" pitchFamily="49" charset="0"/>
              </a:rPr>
              <a:t> = </a:t>
            </a:r>
            <a:r>
              <a:rPr lang="es-ES" sz="1600" dirty="0" err="1">
                <a:latin typeface="Consolas" panose="020B0609020204030204" pitchFamily="49" charset="0"/>
              </a:rPr>
              <a:t>CreateHttpClient</a:t>
            </a:r>
            <a:r>
              <a:rPr lang="es-ES" sz="1600" dirty="0">
                <a:latin typeface="Consolas" panose="020B0609020204030204" pitchFamily="49" charset="0"/>
              </a:rPr>
              <a:t>();</a:t>
            </a:r>
          </a:p>
          <a:p>
            <a:r>
              <a:rPr lang="es-ES" sz="1600" dirty="0">
                <a:latin typeface="Consolas" panose="020B0609020204030204" pitchFamily="49" charset="0"/>
              </a:rPr>
              <a:t>            </a:t>
            </a:r>
            <a:r>
              <a:rPr lang="es-ES" sz="1600" dirty="0" err="1">
                <a:latin typeface="Consolas" panose="020B0609020204030204" pitchFamily="49" charset="0"/>
              </a:rPr>
              <a:t>HttpResponseMessage</a:t>
            </a:r>
            <a:r>
              <a:rPr lang="es-ES" sz="1600" dirty="0">
                <a:latin typeface="Consolas" panose="020B0609020204030204" pitchFamily="49" charset="0"/>
              </a:rPr>
              <a:t> response = </a:t>
            </a:r>
            <a:r>
              <a:rPr lang="es-ES" sz="1600" dirty="0" err="1">
                <a:latin typeface="Consolas" panose="020B0609020204030204" pitchFamily="49" charset="0"/>
              </a:rPr>
              <a:t>await</a:t>
            </a:r>
            <a:r>
              <a:rPr lang="es-ES" sz="1600" dirty="0">
                <a:latin typeface="Consolas" panose="020B0609020204030204" pitchFamily="49" charset="0"/>
              </a:rPr>
              <a:t> </a:t>
            </a:r>
            <a:r>
              <a:rPr lang="es-ES" sz="1600" dirty="0" err="1">
                <a:latin typeface="Consolas" panose="020B0609020204030204" pitchFamily="49" charset="0"/>
              </a:rPr>
              <a:t>httpClient.GetAsync</a:t>
            </a:r>
            <a:r>
              <a:rPr lang="es-ES" sz="1600" dirty="0">
                <a:latin typeface="Consolas" panose="020B0609020204030204" pitchFamily="49" charset="0"/>
              </a:rPr>
              <a:t>(</a:t>
            </a:r>
            <a:r>
              <a:rPr lang="es-ES" sz="1600" dirty="0" err="1">
                <a:latin typeface="Consolas" panose="020B0609020204030204" pitchFamily="49" charset="0"/>
              </a:rPr>
              <a:t>uri</a:t>
            </a:r>
            <a:r>
              <a:rPr lang="es-ES" sz="1600" dirty="0">
                <a:latin typeface="Consolas" panose="020B0609020204030204" pitchFamily="49" charset="0"/>
              </a:rPr>
              <a:t>);</a:t>
            </a:r>
          </a:p>
          <a:p>
            <a:endParaRPr lang="es-ES" sz="1600" dirty="0">
              <a:latin typeface="Consolas" panose="020B0609020204030204" pitchFamily="49" charset="0"/>
            </a:endParaRPr>
          </a:p>
          <a:p>
            <a:r>
              <a:rPr lang="es-ES" sz="1600" dirty="0">
                <a:latin typeface="Consolas" panose="020B0609020204030204" pitchFamily="49" charset="0"/>
              </a:rPr>
              <a:t>            </a:t>
            </a:r>
            <a:r>
              <a:rPr lang="es-ES" sz="1600" dirty="0" err="1">
                <a:latin typeface="Consolas" panose="020B0609020204030204" pitchFamily="49" charset="0"/>
              </a:rPr>
              <a:t>string</a:t>
            </a:r>
            <a:r>
              <a:rPr lang="es-ES" sz="1600" dirty="0">
                <a:latin typeface="Consolas" panose="020B0609020204030204" pitchFamily="49" charset="0"/>
              </a:rPr>
              <a:t> </a:t>
            </a:r>
            <a:r>
              <a:rPr lang="es-ES" sz="1600" dirty="0" err="1">
                <a:latin typeface="Consolas" panose="020B0609020204030204" pitchFamily="49" charset="0"/>
              </a:rPr>
              <a:t>serialized</a:t>
            </a:r>
            <a:r>
              <a:rPr lang="es-ES" sz="1600" dirty="0">
                <a:latin typeface="Consolas" panose="020B0609020204030204" pitchFamily="49" charset="0"/>
              </a:rPr>
              <a:t> = </a:t>
            </a:r>
            <a:r>
              <a:rPr lang="es-ES" sz="1600" dirty="0" err="1">
                <a:latin typeface="Consolas" panose="020B0609020204030204" pitchFamily="49" charset="0"/>
              </a:rPr>
              <a:t>await</a:t>
            </a:r>
            <a:r>
              <a:rPr lang="es-ES" sz="1600" dirty="0">
                <a:latin typeface="Consolas" panose="020B0609020204030204" pitchFamily="49" charset="0"/>
              </a:rPr>
              <a:t> </a:t>
            </a:r>
            <a:r>
              <a:rPr lang="es-ES" sz="1600" dirty="0" err="1">
                <a:latin typeface="Consolas" panose="020B0609020204030204" pitchFamily="49" charset="0"/>
              </a:rPr>
              <a:t>response.Content.ReadAsStringAsync</a:t>
            </a:r>
            <a:r>
              <a:rPr lang="es-ES" sz="1600" dirty="0">
                <a:latin typeface="Consolas" panose="020B0609020204030204" pitchFamily="49" charset="0"/>
              </a:rPr>
              <a:t>();</a:t>
            </a:r>
          </a:p>
          <a:p>
            <a:r>
              <a:rPr lang="es-ES" sz="1600" dirty="0">
                <a:latin typeface="Consolas" panose="020B0609020204030204" pitchFamily="49" charset="0"/>
              </a:rPr>
              <a:t>            </a:t>
            </a:r>
            <a:r>
              <a:rPr lang="es-ES" sz="1600" dirty="0" err="1">
                <a:latin typeface="Consolas" panose="020B0609020204030204" pitchFamily="49" charset="0"/>
              </a:rPr>
              <a:t>TResult</a:t>
            </a:r>
            <a:r>
              <a:rPr lang="es-ES" sz="1600" dirty="0">
                <a:latin typeface="Consolas" panose="020B0609020204030204" pitchFamily="49" charset="0"/>
              </a:rPr>
              <a:t> </a:t>
            </a:r>
            <a:r>
              <a:rPr lang="es-ES" sz="1600" dirty="0" err="1">
                <a:latin typeface="Consolas" panose="020B0609020204030204" pitchFamily="49" charset="0"/>
              </a:rPr>
              <a:t>result</a:t>
            </a:r>
            <a:r>
              <a:rPr lang="es-ES" sz="1600" dirty="0">
                <a:latin typeface="Consolas" panose="020B0609020204030204" pitchFamily="49" charset="0"/>
              </a:rPr>
              <a:t> = </a:t>
            </a:r>
            <a:r>
              <a:rPr lang="es-ES" sz="1600" dirty="0" err="1">
                <a:latin typeface="Consolas" panose="020B0609020204030204" pitchFamily="49" charset="0"/>
              </a:rPr>
              <a:t>await</a:t>
            </a:r>
            <a:r>
              <a:rPr lang="es-ES" sz="1600" dirty="0">
                <a:latin typeface="Consolas" panose="020B0609020204030204" pitchFamily="49" charset="0"/>
              </a:rPr>
              <a:t> </a:t>
            </a:r>
            <a:r>
              <a:rPr lang="es-ES" sz="1600" dirty="0" err="1">
                <a:latin typeface="Consolas" panose="020B0609020204030204" pitchFamily="49" charset="0"/>
              </a:rPr>
              <a:t>Task.Run</a:t>
            </a:r>
            <a:r>
              <a:rPr lang="es-ES" sz="1600" dirty="0">
                <a:latin typeface="Consolas" panose="020B0609020204030204" pitchFamily="49" charset="0"/>
              </a:rPr>
              <a:t>(() =&gt; </a:t>
            </a:r>
            <a:r>
              <a:rPr lang="es-ES" sz="1600" dirty="0" err="1">
                <a:latin typeface="Consolas" panose="020B0609020204030204" pitchFamily="49" charset="0"/>
              </a:rPr>
              <a:t>JsonConvert.DeserializeObject</a:t>
            </a:r>
            <a:r>
              <a:rPr lang="es-ES" sz="1600" dirty="0">
                <a:latin typeface="Consolas" panose="020B0609020204030204" pitchFamily="49" charset="0"/>
              </a:rPr>
              <a:t>&lt;</a:t>
            </a:r>
            <a:r>
              <a:rPr lang="es-ES" sz="1600" dirty="0" err="1">
                <a:latin typeface="Consolas" panose="020B0609020204030204" pitchFamily="49" charset="0"/>
              </a:rPr>
              <a:t>TResult</a:t>
            </a:r>
            <a:r>
              <a:rPr lang="es-ES" sz="1600" dirty="0">
                <a:latin typeface="Consolas" panose="020B0609020204030204" pitchFamily="49" charset="0"/>
              </a:rPr>
              <a:t>&gt;(</a:t>
            </a:r>
            <a:r>
              <a:rPr lang="es-ES" sz="1600" dirty="0" err="1">
                <a:latin typeface="Consolas" panose="020B0609020204030204" pitchFamily="49" charset="0"/>
              </a:rPr>
              <a:t>serialized</a:t>
            </a:r>
            <a:r>
              <a:rPr lang="es-ES" sz="1600" dirty="0">
                <a:latin typeface="Consolas" panose="020B0609020204030204" pitchFamily="49" charset="0"/>
              </a:rPr>
              <a:t>, _</a:t>
            </a:r>
            <a:r>
              <a:rPr lang="es-ES" sz="1600" dirty="0" err="1">
                <a:latin typeface="Consolas" panose="020B0609020204030204" pitchFamily="49" charset="0"/>
              </a:rPr>
              <a:t>serializerSettings</a:t>
            </a:r>
            <a:r>
              <a:rPr lang="es-ES" sz="1600" dirty="0">
                <a:latin typeface="Consolas" panose="020B0609020204030204" pitchFamily="49" charset="0"/>
              </a:rPr>
              <a:t>));</a:t>
            </a:r>
          </a:p>
          <a:p>
            <a:endParaRPr lang="es-ES" sz="1600" dirty="0">
              <a:latin typeface="Consolas" panose="020B0609020204030204" pitchFamily="49" charset="0"/>
            </a:endParaRPr>
          </a:p>
          <a:p>
            <a:r>
              <a:rPr lang="es-ES" sz="1600" dirty="0">
                <a:latin typeface="Consolas" panose="020B0609020204030204" pitchFamily="49" charset="0"/>
              </a:rPr>
              <a:t>            </a:t>
            </a:r>
            <a:r>
              <a:rPr lang="es-ES" sz="1600" dirty="0" err="1">
                <a:latin typeface="Consolas" panose="020B0609020204030204" pitchFamily="49" charset="0"/>
              </a:rPr>
              <a:t>return</a:t>
            </a:r>
            <a:r>
              <a:rPr lang="es-ES" sz="1600" dirty="0">
                <a:latin typeface="Consolas" panose="020B0609020204030204" pitchFamily="49" charset="0"/>
              </a:rPr>
              <a:t> </a:t>
            </a:r>
            <a:r>
              <a:rPr lang="es-ES" sz="1600" dirty="0" err="1">
                <a:latin typeface="Consolas" panose="020B0609020204030204" pitchFamily="49" charset="0"/>
              </a:rPr>
              <a:t>result</a:t>
            </a:r>
            <a:r>
              <a:rPr lang="es-ES" sz="1600" dirty="0">
                <a:latin typeface="Consolas" panose="020B0609020204030204" pitchFamily="49" charset="0"/>
              </a:rPr>
              <a:t>;</a:t>
            </a:r>
          </a:p>
          <a:p>
            <a:r>
              <a:rPr lang="es-ES" sz="1600" dirty="0">
                <a:latin typeface="Consolas" panose="020B0609020204030204" pitchFamily="49" charset="0"/>
              </a:rPr>
              <a:t>}</a:t>
            </a:r>
          </a:p>
        </p:txBody>
      </p:sp>
    </p:spTree>
    <p:extLst>
      <p:ext uri="{BB962C8B-B14F-4D97-AF65-F5344CB8AC3E}">
        <p14:creationId xmlns:p14="http://schemas.microsoft.com/office/powerpoint/2010/main" val="9542351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2DDD355-EEC6-4FE1-8322-4DDA66ED62FF}"/>
              </a:ext>
            </a:extLst>
          </p:cNvPr>
          <p:cNvSpPr>
            <a:spLocks noGrp="1"/>
          </p:cNvSpPr>
          <p:nvPr>
            <p:ph type="title"/>
          </p:nvPr>
        </p:nvSpPr>
        <p:spPr/>
        <p:txBody>
          <a:bodyPr/>
          <a:lstStyle/>
          <a:p>
            <a:r>
              <a:rPr lang="es-ES" dirty="0"/>
              <a:t>La App</a:t>
            </a:r>
          </a:p>
        </p:txBody>
      </p:sp>
      <p:pic>
        <p:nvPicPr>
          <p:cNvPr id="7" name="Imagen 6">
            <a:extLst>
              <a:ext uri="{FF2B5EF4-FFF2-40B4-BE49-F238E27FC236}">
                <a16:creationId xmlns:a16="http://schemas.microsoft.com/office/drawing/2014/main" id="{7AE61A9E-3CD4-45D1-889A-5FA720D478BF}"/>
              </a:ext>
            </a:extLst>
          </p:cNvPr>
          <p:cNvPicPr>
            <a:picLocks noChangeAspect="1"/>
          </p:cNvPicPr>
          <p:nvPr/>
        </p:nvPicPr>
        <p:blipFill>
          <a:blip r:embed="rId2"/>
          <a:stretch>
            <a:fillRect/>
          </a:stretch>
        </p:blipFill>
        <p:spPr>
          <a:xfrm>
            <a:off x="363806" y="1023160"/>
            <a:ext cx="1829777" cy="2953193"/>
          </a:xfrm>
          <a:prstGeom prst="rect">
            <a:avLst/>
          </a:prstGeom>
        </p:spPr>
      </p:pic>
      <p:pic>
        <p:nvPicPr>
          <p:cNvPr id="9" name="Imagen 8">
            <a:extLst>
              <a:ext uri="{FF2B5EF4-FFF2-40B4-BE49-F238E27FC236}">
                <a16:creationId xmlns:a16="http://schemas.microsoft.com/office/drawing/2014/main" id="{77B8D05F-4AA1-4674-BA9C-0AE7424DD71A}"/>
              </a:ext>
            </a:extLst>
          </p:cNvPr>
          <p:cNvPicPr>
            <a:picLocks noChangeAspect="1"/>
          </p:cNvPicPr>
          <p:nvPr/>
        </p:nvPicPr>
        <p:blipFill>
          <a:blip r:embed="rId3"/>
          <a:stretch>
            <a:fillRect/>
          </a:stretch>
        </p:blipFill>
        <p:spPr>
          <a:xfrm>
            <a:off x="2287042" y="1023160"/>
            <a:ext cx="1870850" cy="3364319"/>
          </a:xfrm>
          <a:prstGeom prst="rect">
            <a:avLst/>
          </a:prstGeom>
        </p:spPr>
      </p:pic>
      <p:pic>
        <p:nvPicPr>
          <p:cNvPr id="11" name="Imagen 10">
            <a:extLst>
              <a:ext uri="{FF2B5EF4-FFF2-40B4-BE49-F238E27FC236}">
                <a16:creationId xmlns:a16="http://schemas.microsoft.com/office/drawing/2014/main" id="{D90C2435-4E96-4202-8BE7-2D7CF958C340}"/>
              </a:ext>
            </a:extLst>
          </p:cNvPr>
          <p:cNvPicPr>
            <a:picLocks noChangeAspect="1"/>
          </p:cNvPicPr>
          <p:nvPr/>
        </p:nvPicPr>
        <p:blipFill>
          <a:blip r:embed="rId4"/>
          <a:stretch>
            <a:fillRect/>
          </a:stretch>
        </p:blipFill>
        <p:spPr>
          <a:xfrm>
            <a:off x="4251351" y="1017725"/>
            <a:ext cx="4580949" cy="3403959"/>
          </a:xfrm>
          <a:prstGeom prst="rect">
            <a:avLst/>
          </a:prstGeom>
        </p:spPr>
      </p:pic>
    </p:spTree>
    <p:extLst>
      <p:ext uri="{BB962C8B-B14F-4D97-AF65-F5344CB8AC3E}">
        <p14:creationId xmlns:p14="http://schemas.microsoft.com/office/powerpoint/2010/main" val="17298717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Continuamos: Servicio REST</a:t>
            </a:r>
          </a:p>
        </p:txBody>
      </p:sp>
      <p:sp>
        <p:nvSpPr>
          <p:cNvPr id="5" name="Marcador de texto 4"/>
          <p:cNvSpPr>
            <a:spLocks noGrp="1"/>
          </p:cNvSpPr>
          <p:nvPr>
            <p:ph type="subTitle" idx="1"/>
          </p:nvPr>
        </p:nvSpPr>
        <p:spPr/>
        <p:txBody>
          <a:bodyPr/>
          <a:lstStyle/>
          <a:p>
            <a:r>
              <a:rPr lang="es-ES" dirty="0"/>
              <a:t>Acceso a datos</a:t>
            </a:r>
          </a:p>
        </p:txBody>
      </p:sp>
    </p:spTree>
    <p:extLst>
      <p:ext uri="{BB962C8B-B14F-4D97-AF65-F5344CB8AC3E}">
        <p14:creationId xmlns:p14="http://schemas.microsoft.com/office/powerpoint/2010/main" val="4738539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p:cNvSpPr>
            <a:spLocks noGrp="1"/>
          </p:cNvSpPr>
          <p:nvPr>
            <p:ph type="title"/>
          </p:nvPr>
        </p:nvSpPr>
        <p:spPr>
          <a:xfrm>
            <a:off x="201931" y="217468"/>
            <a:ext cx="8741880" cy="674653"/>
          </a:xfrm>
        </p:spPr>
        <p:txBody>
          <a:bodyPr/>
          <a:lstStyle/>
          <a:p>
            <a:r>
              <a:rPr lang="en-US" dirty="0">
                <a:solidFill>
                  <a:schemeClr val="bg2"/>
                </a:solidFill>
                <a:latin typeface="Roboto Condensed" panose="020B0604020202020204" charset="0"/>
                <a:ea typeface="Roboto Condensed" panose="020B0604020202020204" charset="0"/>
              </a:rPr>
              <a:t>La </a:t>
            </a:r>
            <a:r>
              <a:rPr lang="en-US" dirty="0" err="1">
                <a:solidFill>
                  <a:schemeClr val="bg2"/>
                </a:solidFill>
                <a:latin typeface="Roboto Condensed" panose="020B0604020202020204" charset="0"/>
                <a:ea typeface="Roboto Condensed" panose="020B0604020202020204" charset="0"/>
              </a:rPr>
              <a:t>clase</a:t>
            </a:r>
            <a:r>
              <a:rPr lang="en-US" dirty="0">
                <a:solidFill>
                  <a:schemeClr val="bg2"/>
                </a:solidFill>
                <a:latin typeface="Roboto Condensed" panose="020B0604020202020204" charset="0"/>
                <a:ea typeface="Roboto Condensed" panose="020B0604020202020204" charset="0"/>
              </a:rPr>
              <a:t> </a:t>
            </a:r>
            <a:r>
              <a:rPr lang="en-US" dirty="0" err="1">
                <a:solidFill>
                  <a:schemeClr val="bg2"/>
                </a:solidFill>
                <a:latin typeface="Roboto Condensed" panose="020B0604020202020204" charset="0"/>
                <a:ea typeface="Roboto Condensed" panose="020B0604020202020204" charset="0"/>
              </a:rPr>
              <a:t>NavigationPage</a:t>
            </a:r>
            <a:endParaRPr lang="en-US" dirty="0">
              <a:solidFill>
                <a:schemeClr val="bg2"/>
              </a:solidFill>
              <a:latin typeface="Roboto Condensed" panose="020B0604020202020204" charset="0"/>
              <a:ea typeface="Roboto Condensed" panose="020B0604020202020204" charset="0"/>
            </a:endParaRPr>
          </a:p>
        </p:txBody>
      </p:sp>
      <p:sp>
        <p:nvSpPr>
          <p:cNvPr id="3" name="Title 1"/>
          <p:cNvSpPr txBox="1">
            <a:spLocks/>
          </p:cNvSpPr>
          <p:nvPr/>
        </p:nvSpPr>
        <p:spPr>
          <a:xfrm>
            <a:off x="201931" y="892121"/>
            <a:ext cx="8741880" cy="1092322"/>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La clase </a:t>
            </a:r>
            <a:r>
              <a:rPr lang="es-ES" sz="2100" dirty="0" err="1">
                <a:solidFill>
                  <a:schemeClr val="tx1"/>
                </a:solidFill>
                <a:latin typeface="+mn-lt"/>
              </a:rPr>
              <a:t>NavigationPage</a:t>
            </a:r>
            <a:r>
              <a:rPr lang="es-ES" sz="2100" dirty="0">
                <a:solidFill>
                  <a:schemeClr val="tx1"/>
                </a:solidFill>
                <a:latin typeface="+mn-lt"/>
              </a:rPr>
              <a:t> nos permite realizar una navegación jerárquica hacia delante y hacia atrás.</a:t>
            </a:r>
          </a:p>
          <a:p>
            <a:r>
              <a:rPr lang="es-ES" sz="2100" dirty="0">
                <a:solidFill>
                  <a:schemeClr val="tx1"/>
                </a:solidFill>
                <a:latin typeface="+mn-lt"/>
              </a:rPr>
              <a:t>Implementa una pila (LIFO) para gestionar la navegación.</a:t>
            </a:r>
          </a:p>
        </p:txBody>
      </p:sp>
      <p:pic>
        <p:nvPicPr>
          <p:cNvPr id="2050" name="Picture 2" descr="https://developer.xamarin.com/guides/xamarin-forms/user-interface/navigation/hierarchical/Images/mainpa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8391" y="1955049"/>
            <a:ext cx="3827217" cy="2296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6730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p:cNvSpPr>
            <a:spLocks noGrp="1"/>
          </p:cNvSpPr>
          <p:nvPr>
            <p:ph type="title"/>
          </p:nvPr>
        </p:nvSpPr>
        <p:spPr>
          <a:xfrm>
            <a:off x="201931" y="217468"/>
            <a:ext cx="8741880" cy="674653"/>
          </a:xfrm>
        </p:spPr>
        <p:txBody>
          <a:bodyPr/>
          <a:lstStyle/>
          <a:p>
            <a:r>
              <a:rPr lang="en-US" dirty="0" err="1">
                <a:solidFill>
                  <a:schemeClr val="tx1"/>
                </a:solidFill>
              </a:rPr>
              <a:t>Navegación</a:t>
            </a:r>
            <a:endParaRPr lang="en-US" dirty="0">
              <a:solidFill>
                <a:schemeClr val="tx1"/>
              </a:solidFill>
            </a:endParaRPr>
          </a:p>
        </p:txBody>
      </p:sp>
      <p:pic>
        <p:nvPicPr>
          <p:cNvPr id="1026" name="Picture 2" descr="https://developer.xamarin.com/guides/xamarin-forms/user-interface/navigation/hierarchical/Images/pushin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9040" y="1705468"/>
            <a:ext cx="4043363" cy="82153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developer.xamarin.com/guides/xamarin-forms/user-interface/navigation/hierarchical/Images/poppin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9040" y="3265682"/>
            <a:ext cx="4043363" cy="800101"/>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201931" y="892121"/>
            <a:ext cx="8741880" cy="712943"/>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Para pasar de una página a otra, la app añadirá (</a:t>
            </a:r>
            <a:r>
              <a:rPr lang="es-ES" sz="2100" b="1" dirty="0" err="1">
                <a:solidFill>
                  <a:schemeClr val="tx1"/>
                </a:solidFill>
                <a:latin typeface="+mn-lt"/>
              </a:rPr>
              <a:t>push</a:t>
            </a:r>
            <a:r>
              <a:rPr lang="es-ES" sz="2100" dirty="0">
                <a:solidFill>
                  <a:schemeClr val="tx1"/>
                </a:solidFill>
                <a:latin typeface="+mn-lt"/>
              </a:rPr>
              <a:t>) una nueva página en la pila de navegación, pasando a ser la página activa:</a:t>
            </a:r>
          </a:p>
        </p:txBody>
      </p:sp>
      <p:sp>
        <p:nvSpPr>
          <p:cNvPr id="6" name="Title 1"/>
          <p:cNvSpPr txBox="1">
            <a:spLocks/>
          </p:cNvSpPr>
          <p:nvPr/>
        </p:nvSpPr>
        <p:spPr>
          <a:xfrm>
            <a:off x="201931" y="2522846"/>
            <a:ext cx="8741880" cy="712943"/>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Para volver a la página anterior, la aplicación quitará (</a:t>
            </a:r>
            <a:r>
              <a:rPr lang="es-ES" sz="2100" b="1" dirty="0">
                <a:solidFill>
                  <a:schemeClr val="tx1"/>
                </a:solidFill>
                <a:latin typeface="+mn-lt"/>
              </a:rPr>
              <a:t>pop</a:t>
            </a:r>
            <a:r>
              <a:rPr lang="es-ES" sz="2100" dirty="0">
                <a:solidFill>
                  <a:schemeClr val="tx1"/>
                </a:solidFill>
                <a:latin typeface="+mn-lt"/>
              </a:rPr>
              <a:t>) la página actual de la pila de navegación convirtiéndose la nueva página en la activa.</a:t>
            </a:r>
          </a:p>
        </p:txBody>
      </p:sp>
    </p:spTree>
    <p:extLst>
      <p:ext uri="{BB962C8B-B14F-4D97-AF65-F5344CB8AC3E}">
        <p14:creationId xmlns:p14="http://schemas.microsoft.com/office/powerpoint/2010/main" val="25062680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201931" y="217468"/>
            <a:ext cx="8741880" cy="674653"/>
          </a:xfrm>
        </p:spPr>
        <p:txBody>
          <a:bodyPr/>
          <a:lstStyle/>
          <a:p>
            <a:r>
              <a:rPr lang="en-US" dirty="0" err="1">
                <a:solidFill>
                  <a:schemeClr val="tx1"/>
                </a:solidFill>
              </a:rPr>
              <a:t>Navegar</a:t>
            </a:r>
            <a:r>
              <a:rPr lang="en-US" dirty="0">
                <a:solidFill>
                  <a:schemeClr val="tx1"/>
                </a:solidFill>
              </a:rPr>
              <a:t> </a:t>
            </a:r>
            <a:r>
              <a:rPr lang="en-US" dirty="0" err="1">
                <a:solidFill>
                  <a:schemeClr val="tx1"/>
                </a:solidFill>
              </a:rPr>
              <a:t>hacia</a:t>
            </a:r>
            <a:r>
              <a:rPr lang="en-US" dirty="0">
                <a:solidFill>
                  <a:schemeClr val="tx1"/>
                </a:solidFill>
              </a:rPr>
              <a:t> </a:t>
            </a:r>
            <a:r>
              <a:rPr lang="en-US" dirty="0" err="1">
                <a:solidFill>
                  <a:schemeClr val="tx1"/>
                </a:solidFill>
              </a:rPr>
              <a:t>delante</a:t>
            </a:r>
            <a:endParaRPr lang="en-US" dirty="0">
              <a:solidFill>
                <a:schemeClr val="tx1"/>
              </a:solidFill>
            </a:endParaRPr>
          </a:p>
        </p:txBody>
      </p:sp>
      <p:sp>
        <p:nvSpPr>
          <p:cNvPr id="2" name="Rectangle 1"/>
          <p:cNvSpPr>
            <a:spLocks noChangeArrowheads="1"/>
          </p:cNvSpPr>
          <p:nvPr/>
        </p:nvSpPr>
        <p:spPr bwMode="auto">
          <a:xfrm>
            <a:off x="304071" y="1933467"/>
            <a:ext cx="5330626" cy="3462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pPr defTabSz="685800" eaLnBrk="0" fontAlgn="base" hangingPunct="0">
              <a:spcBef>
                <a:spcPct val="0"/>
              </a:spcBef>
              <a:spcAft>
                <a:spcPct val="0"/>
              </a:spcAft>
            </a:pPr>
            <a:r>
              <a:rPr lang="es-ES" altLang="es-ES" sz="1800" dirty="0" err="1">
                <a:solidFill>
                  <a:schemeClr val="tx1"/>
                </a:solidFill>
                <a:latin typeface="Consolas" panose="020B0609020204030204" pitchFamily="49" charset="0"/>
              </a:rPr>
              <a:t>await</a:t>
            </a:r>
            <a:r>
              <a:rPr lang="es-ES" altLang="es-ES" sz="1800" dirty="0">
                <a:solidFill>
                  <a:schemeClr val="tx1"/>
                </a:solidFill>
                <a:latin typeface="Consolas" panose="020B0609020204030204" pitchFamily="49" charset="0"/>
              </a:rPr>
              <a:t> </a:t>
            </a:r>
            <a:r>
              <a:rPr lang="es-ES" altLang="es-ES" sz="1800" dirty="0" err="1">
                <a:solidFill>
                  <a:schemeClr val="tx1"/>
                </a:solidFill>
                <a:latin typeface="Consolas" panose="020B0609020204030204" pitchFamily="49" charset="0"/>
              </a:rPr>
              <a:t>Navigation.PushAsync</a:t>
            </a:r>
            <a:r>
              <a:rPr lang="es-ES" altLang="es-ES" sz="1800" dirty="0">
                <a:solidFill>
                  <a:schemeClr val="tx1"/>
                </a:solidFill>
                <a:latin typeface="Consolas" panose="020B0609020204030204" pitchFamily="49" charset="0"/>
              </a:rPr>
              <a:t> (new Page()); </a:t>
            </a:r>
          </a:p>
        </p:txBody>
      </p:sp>
      <p:sp>
        <p:nvSpPr>
          <p:cNvPr id="4" name="Title 1"/>
          <p:cNvSpPr txBox="1">
            <a:spLocks/>
          </p:cNvSpPr>
          <p:nvPr/>
        </p:nvSpPr>
        <p:spPr>
          <a:xfrm>
            <a:off x="201931" y="892121"/>
            <a:ext cx="8741880" cy="712943"/>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Para navegar a una nueva página, utilizamos el método </a:t>
            </a:r>
            <a:r>
              <a:rPr lang="es-ES" sz="2100" b="1" dirty="0" err="1">
                <a:solidFill>
                  <a:schemeClr val="tx1"/>
                </a:solidFill>
                <a:latin typeface="+mn-lt"/>
              </a:rPr>
              <a:t>PushAsync</a:t>
            </a:r>
            <a:r>
              <a:rPr lang="es-ES" sz="2100" dirty="0">
                <a:solidFill>
                  <a:schemeClr val="tx1"/>
                </a:solidFill>
                <a:latin typeface="+mn-lt"/>
              </a:rPr>
              <a:t> disponible en la propiedad </a:t>
            </a:r>
            <a:r>
              <a:rPr lang="es-ES" sz="2100" dirty="0" err="1">
                <a:solidFill>
                  <a:schemeClr val="tx1"/>
                </a:solidFill>
                <a:latin typeface="+mn-lt"/>
              </a:rPr>
              <a:t>Navigation</a:t>
            </a:r>
            <a:r>
              <a:rPr lang="es-ES" sz="2100" dirty="0">
                <a:solidFill>
                  <a:schemeClr val="tx1"/>
                </a:solidFill>
                <a:latin typeface="+mn-lt"/>
              </a:rPr>
              <a:t> de la página actual:</a:t>
            </a:r>
          </a:p>
        </p:txBody>
      </p:sp>
      <p:sp>
        <p:nvSpPr>
          <p:cNvPr id="5" name="Title 1"/>
          <p:cNvSpPr txBox="1">
            <a:spLocks/>
          </p:cNvSpPr>
          <p:nvPr/>
        </p:nvSpPr>
        <p:spPr>
          <a:xfrm>
            <a:off x="201931" y="2608120"/>
            <a:ext cx="8741880" cy="1331582"/>
          </a:xfrm>
          <a:prstGeom prst="rect">
            <a:avLst/>
          </a:prstGeom>
        </p:spPr>
        <p:txBody>
          <a:bodyPr vert="horz" wrap="square" lIns="102870" tIns="82296" rIns="102870" bIns="82296" rtlCol="0" anchor="t" anchorCtr="0">
            <a:noAutofit/>
          </a:bodyPr>
          <a:lstStyle>
            <a:lvl1pPr algn="l" defTabSz="914367" rtl="0" eaLnBrk="1" latinLnBrk="0" hangingPunct="1">
              <a:lnSpc>
                <a:spcPct val="90000"/>
              </a:lnSpc>
              <a:spcBef>
                <a:spcPct val="0"/>
              </a:spcBef>
              <a:buNone/>
              <a:defRPr lang="en-US" sz="4705" b="0" kern="1200" cap="none" spc="0" baseline="0" dirty="0">
                <a:ln>
                  <a:noFill/>
                </a:ln>
                <a:solidFill>
                  <a:schemeClr val="accent5"/>
                </a:solidFill>
                <a:effectLst/>
                <a:latin typeface="+mj-lt"/>
                <a:ea typeface="+mn-ea"/>
                <a:cs typeface="Segoe UI" pitchFamily="34" charset="0"/>
              </a:defRPr>
            </a:lvl1pPr>
          </a:lstStyle>
          <a:p>
            <a:r>
              <a:rPr lang="es-ES" sz="2100" dirty="0">
                <a:solidFill>
                  <a:schemeClr val="tx1"/>
                </a:solidFill>
                <a:latin typeface="+mn-lt"/>
              </a:rPr>
              <a:t>Cuando el método </a:t>
            </a:r>
            <a:r>
              <a:rPr lang="es-ES" sz="2100" i="1" dirty="0" err="1">
                <a:solidFill>
                  <a:schemeClr val="tx1"/>
                </a:solidFill>
                <a:latin typeface="+mn-lt"/>
              </a:rPr>
              <a:t>PushAsync</a:t>
            </a:r>
            <a:r>
              <a:rPr lang="es-ES" sz="2100" dirty="0">
                <a:solidFill>
                  <a:schemeClr val="tx1"/>
                </a:solidFill>
                <a:latin typeface="+mn-lt"/>
              </a:rPr>
              <a:t> se ha lanzado:</a:t>
            </a:r>
          </a:p>
          <a:p>
            <a:pPr marL="342900" indent="-342900">
              <a:buFont typeface="Arial" panose="020B0604020202020204" pitchFamily="34" charset="0"/>
              <a:buChar char="•"/>
            </a:pPr>
            <a:r>
              <a:rPr lang="es-ES" sz="2100" dirty="0">
                <a:solidFill>
                  <a:schemeClr val="tx1"/>
                </a:solidFill>
                <a:latin typeface="+mn-lt"/>
              </a:rPr>
              <a:t>La página que lanza el método llama al método </a:t>
            </a:r>
            <a:r>
              <a:rPr lang="es-ES" sz="2100" b="1" dirty="0" err="1">
                <a:solidFill>
                  <a:schemeClr val="tx1"/>
                </a:solidFill>
                <a:latin typeface="+mn-lt"/>
              </a:rPr>
              <a:t>OnDisappearing</a:t>
            </a:r>
            <a:r>
              <a:rPr lang="es-ES" sz="2100" dirty="0">
                <a:solidFill>
                  <a:schemeClr val="tx1"/>
                </a:solidFill>
                <a:latin typeface="+mn-lt"/>
              </a:rPr>
              <a:t>.</a:t>
            </a:r>
          </a:p>
          <a:p>
            <a:pPr marL="342900" indent="-342900">
              <a:buFont typeface="Arial" panose="020B0604020202020204" pitchFamily="34" charset="0"/>
              <a:buChar char="•"/>
            </a:pPr>
            <a:r>
              <a:rPr lang="es-ES" sz="2100" dirty="0">
                <a:solidFill>
                  <a:schemeClr val="tx1"/>
                </a:solidFill>
                <a:latin typeface="+mn-lt"/>
              </a:rPr>
              <a:t>La página a la que se navega, lanza el método </a:t>
            </a:r>
            <a:r>
              <a:rPr lang="es-ES" sz="2100" b="1" dirty="0" err="1">
                <a:solidFill>
                  <a:schemeClr val="tx1"/>
                </a:solidFill>
                <a:latin typeface="+mn-lt"/>
              </a:rPr>
              <a:t>OnAppearing</a:t>
            </a:r>
            <a:r>
              <a:rPr lang="es-ES" sz="2100" dirty="0">
                <a:solidFill>
                  <a:schemeClr val="tx1"/>
                </a:solidFill>
                <a:latin typeface="+mn-lt"/>
              </a:rPr>
              <a:t>.</a:t>
            </a:r>
          </a:p>
        </p:txBody>
      </p:sp>
    </p:spTree>
    <p:extLst>
      <p:ext uri="{BB962C8B-B14F-4D97-AF65-F5344CB8AC3E}">
        <p14:creationId xmlns:p14="http://schemas.microsoft.com/office/powerpoint/2010/main" val="37927105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es-ES" sz="3971" dirty="0"/>
              <a:t>Detalles de una película</a:t>
            </a:r>
          </a:p>
        </p:txBody>
      </p:sp>
      <p:sp>
        <p:nvSpPr>
          <p:cNvPr id="5" name="Marcador de texto 4"/>
          <p:cNvSpPr>
            <a:spLocks noGrp="1"/>
          </p:cNvSpPr>
          <p:nvPr>
            <p:ph type="subTitle" idx="1"/>
          </p:nvPr>
        </p:nvSpPr>
        <p:spPr/>
        <p:txBody>
          <a:bodyPr/>
          <a:lstStyle/>
          <a:p>
            <a:r>
              <a:rPr lang="es-ES" dirty="0"/>
              <a:t>Navegación entre páginas</a:t>
            </a:r>
          </a:p>
        </p:txBody>
      </p:sp>
    </p:spTree>
    <p:extLst>
      <p:ext uri="{BB962C8B-B14F-4D97-AF65-F5344CB8AC3E}">
        <p14:creationId xmlns:p14="http://schemas.microsoft.com/office/powerpoint/2010/main" val="18271449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ctrTitle"/>
          </p:nvPr>
        </p:nvSpPr>
        <p:spPr>
          <a:xfrm>
            <a:off x="685800" y="1278542"/>
            <a:ext cx="7772400" cy="1159800"/>
          </a:xfrm>
          <a:prstGeom prst="rect">
            <a:avLst/>
          </a:prstGeom>
        </p:spPr>
        <p:txBody>
          <a:bodyPr wrap="square" lIns="91425" tIns="91425" rIns="91425" bIns="91425" anchor="b" anchorCtr="0">
            <a:noAutofit/>
          </a:bodyPr>
          <a:lstStyle/>
          <a:p>
            <a:pPr lvl="0">
              <a:spcBef>
                <a:spcPts val="0"/>
              </a:spcBef>
              <a:buNone/>
            </a:pPr>
            <a:r>
              <a:rPr lang="es-ES" sz="6000" dirty="0"/>
              <a:t>Aplicación completa</a:t>
            </a:r>
            <a:endParaRPr lang="es" sz="6000" dirty="0"/>
          </a:p>
        </p:txBody>
      </p:sp>
      <p:sp>
        <p:nvSpPr>
          <p:cNvPr id="64" name="Shape 64"/>
          <p:cNvSpPr txBox="1">
            <a:spLocks noGrp="1"/>
          </p:cNvSpPr>
          <p:nvPr>
            <p:ph type="subTitle" idx="1"/>
          </p:nvPr>
        </p:nvSpPr>
        <p:spPr>
          <a:xfrm>
            <a:off x="685800" y="2306653"/>
            <a:ext cx="7772400" cy="784800"/>
          </a:xfrm>
          <a:prstGeom prst="rect">
            <a:avLst/>
          </a:prstGeom>
        </p:spPr>
        <p:txBody>
          <a:bodyPr wrap="square" lIns="91425" tIns="91425" rIns="91425" bIns="91425" anchor="t" anchorCtr="0">
            <a:noAutofit/>
          </a:bodyPr>
          <a:lstStyle/>
          <a:p>
            <a:pPr lvl="0">
              <a:spcBef>
                <a:spcPts val="0"/>
              </a:spcBef>
              <a:buNone/>
            </a:pPr>
            <a:r>
              <a:rPr lang="es" dirty="0"/>
              <a:t>Repasamos conceptos y conocemos algunos nuevos!</a:t>
            </a:r>
          </a:p>
        </p:txBody>
      </p:sp>
    </p:spTree>
    <p:extLst>
      <p:ext uri="{BB962C8B-B14F-4D97-AF65-F5344CB8AC3E}">
        <p14:creationId xmlns:p14="http://schemas.microsoft.com/office/powerpoint/2010/main" val="28641839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ctrTitle"/>
          </p:nvPr>
        </p:nvSpPr>
        <p:spPr>
          <a:xfrm>
            <a:off x="685800" y="1278542"/>
            <a:ext cx="7772400" cy="1159800"/>
          </a:xfrm>
          <a:prstGeom prst="rect">
            <a:avLst/>
          </a:prstGeom>
        </p:spPr>
        <p:txBody>
          <a:bodyPr wrap="square" lIns="91425" tIns="91425" rIns="91425" bIns="91425" anchor="b" anchorCtr="0">
            <a:noAutofit/>
          </a:bodyPr>
          <a:lstStyle/>
          <a:p>
            <a:pPr lvl="0">
              <a:spcBef>
                <a:spcPts val="0"/>
              </a:spcBef>
              <a:buNone/>
            </a:pPr>
            <a:r>
              <a:rPr lang="es-ES" sz="8800" dirty="0"/>
              <a:t>P&amp;R</a:t>
            </a:r>
            <a:endParaRPr lang="es" sz="8800" dirty="0"/>
          </a:p>
        </p:txBody>
      </p:sp>
      <p:sp>
        <p:nvSpPr>
          <p:cNvPr id="64" name="Shape 64"/>
          <p:cNvSpPr txBox="1">
            <a:spLocks noGrp="1"/>
          </p:cNvSpPr>
          <p:nvPr>
            <p:ph type="subTitle" idx="1"/>
          </p:nvPr>
        </p:nvSpPr>
        <p:spPr>
          <a:xfrm>
            <a:off x="685800" y="2306653"/>
            <a:ext cx="7772400" cy="784800"/>
          </a:xfrm>
          <a:prstGeom prst="rect">
            <a:avLst/>
          </a:prstGeom>
        </p:spPr>
        <p:txBody>
          <a:bodyPr wrap="square" lIns="91425" tIns="91425" rIns="91425" bIns="91425" anchor="t" anchorCtr="0">
            <a:noAutofit/>
          </a:bodyPr>
          <a:lstStyle/>
          <a:p>
            <a:pPr lvl="0">
              <a:spcBef>
                <a:spcPts val="0"/>
              </a:spcBef>
              <a:buNone/>
            </a:pPr>
            <a:r>
              <a:rPr lang="es" dirty="0"/>
              <a:t>¿</a:t>
            </a:r>
            <a:r>
              <a:rPr lang="es-ES" dirty="0"/>
              <a:t>Preguntas?</a:t>
            </a:r>
            <a:endParaRPr lang="es" dirty="0"/>
          </a:p>
        </p:txBody>
      </p:sp>
    </p:spTree>
    <p:extLst>
      <p:ext uri="{BB962C8B-B14F-4D97-AF65-F5344CB8AC3E}">
        <p14:creationId xmlns:p14="http://schemas.microsoft.com/office/powerpoint/2010/main" val="9590932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s-ES" dirty="0">
                <a:solidFill>
                  <a:srgbClr val="00B0F0"/>
                </a:solidFill>
              </a:rPr>
              <a:t>Gracias a todos!</a:t>
            </a:r>
          </a:p>
        </p:txBody>
      </p:sp>
      <p:sp>
        <p:nvSpPr>
          <p:cNvPr id="3" name="Text Placeholder 2"/>
          <p:cNvSpPr>
            <a:spLocks noGrp="1"/>
          </p:cNvSpPr>
          <p:nvPr>
            <p:ph type="subTitle" idx="1"/>
          </p:nvPr>
        </p:nvSpPr>
        <p:spPr/>
        <p:txBody>
          <a:bodyPr/>
          <a:lstStyle/>
          <a:p>
            <a:r>
              <a:rPr lang="es-ES" dirty="0"/>
              <a:t>Hasta la próxima!</a:t>
            </a:r>
          </a:p>
        </p:txBody>
      </p:sp>
    </p:spTree>
    <p:extLst>
      <p:ext uri="{BB962C8B-B14F-4D97-AF65-F5344CB8AC3E}">
        <p14:creationId xmlns:p14="http://schemas.microsoft.com/office/powerpoint/2010/main" val="2544752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2DDD355-EEC6-4FE1-8322-4DDA66ED62FF}"/>
              </a:ext>
            </a:extLst>
          </p:cNvPr>
          <p:cNvSpPr>
            <a:spLocks noGrp="1"/>
          </p:cNvSpPr>
          <p:nvPr>
            <p:ph type="title"/>
          </p:nvPr>
        </p:nvSpPr>
        <p:spPr/>
        <p:txBody>
          <a:bodyPr/>
          <a:lstStyle/>
          <a:p>
            <a:r>
              <a:rPr lang="es-ES" dirty="0"/>
              <a:t>La App</a:t>
            </a:r>
          </a:p>
        </p:txBody>
      </p:sp>
      <p:pic>
        <p:nvPicPr>
          <p:cNvPr id="4" name="Imagen 3">
            <a:extLst>
              <a:ext uri="{FF2B5EF4-FFF2-40B4-BE49-F238E27FC236}">
                <a16:creationId xmlns:a16="http://schemas.microsoft.com/office/drawing/2014/main" id="{DEB21808-4F8F-402B-8C23-F2CF7E1B0FF0}"/>
              </a:ext>
            </a:extLst>
          </p:cNvPr>
          <p:cNvPicPr>
            <a:picLocks noChangeAspect="1"/>
          </p:cNvPicPr>
          <p:nvPr/>
        </p:nvPicPr>
        <p:blipFill>
          <a:blip r:embed="rId2"/>
          <a:stretch>
            <a:fillRect/>
          </a:stretch>
        </p:blipFill>
        <p:spPr>
          <a:xfrm>
            <a:off x="311700" y="1017726"/>
            <a:ext cx="3996863" cy="3143600"/>
          </a:xfrm>
          <a:prstGeom prst="rect">
            <a:avLst/>
          </a:prstGeom>
        </p:spPr>
      </p:pic>
      <p:pic>
        <p:nvPicPr>
          <p:cNvPr id="6" name="Imagen 5">
            <a:extLst>
              <a:ext uri="{FF2B5EF4-FFF2-40B4-BE49-F238E27FC236}">
                <a16:creationId xmlns:a16="http://schemas.microsoft.com/office/drawing/2014/main" id="{B64892B1-4F12-4934-8882-7B7E0FE8A011}"/>
              </a:ext>
            </a:extLst>
          </p:cNvPr>
          <p:cNvPicPr>
            <a:picLocks noChangeAspect="1"/>
          </p:cNvPicPr>
          <p:nvPr/>
        </p:nvPicPr>
        <p:blipFill>
          <a:blip r:embed="rId3"/>
          <a:stretch>
            <a:fillRect/>
          </a:stretch>
        </p:blipFill>
        <p:spPr>
          <a:xfrm>
            <a:off x="4493288" y="1017725"/>
            <a:ext cx="4003689" cy="3143600"/>
          </a:xfrm>
          <a:prstGeom prst="rect">
            <a:avLst/>
          </a:prstGeom>
        </p:spPr>
      </p:pic>
    </p:spTree>
    <p:extLst>
      <p:ext uri="{BB962C8B-B14F-4D97-AF65-F5344CB8AC3E}">
        <p14:creationId xmlns:p14="http://schemas.microsoft.com/office/powerpoint/2010/main" val="35323434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https://tibilog.files.wordpress.com/2012/11/hands-up.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9391" y="2127268"/>
            <a:ext cx="5265218" cy="301623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txBox="1">
            <a:spLocks/>
          </p:cNvSpPr>
          <p:nvPr/>
        </p:nvSpPr>
        <p:spPr>
          <a:xfrm>
            <a:off x="576286" y="1050188"/>
            <a:ext cx="8228433" cy="895223"/>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5882" spc="-300" dirty="0">
                <a:solidFill>
                  <a:schemeClr val="accent2">
                    <a:lumMod val="75000"/>
                  </a:schemeClr>
                </a:solidFill>
              </a:rPr>
              <a:t>No dudéis en preguntar!</a:t>
            </a:r>
          </a:p>
        </p:txBody>
      </p:sp>
    </p:spTree>
    <p:extLst>
      <p:ext uri="{BB962C8B-B14F-4D97-AF65-F5344CB8AC3E}">
        <p14:creationId xmlns:p14="http://schemas.microsoft.com/office/powerpoint/2010/main" val="38192442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783" y="1682150"/>
            <a:ext cx="8228433" cy="2322779"/>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4800" spc="-300" dirty="0">
                <a:solidFill>
                  <a:schemeClr val="accent2">
                    <a:lumMod val="75000"/>
                  </a:schemeClr>
                </a:solidFill>
              </a:rPr>
              <a:t>Por si alguien, no tiene material:</a:t>
            </a:r>
          </a:p>
          <a:p>
            <a:pPr algn="ctr"/>
            <a:r>
              <a:rPr lang="es-ES" sz="6000" dirty="0">
                <a:solidFill>
                  <a:srgbClr val="00B0F0"/>
                </a:solidFill>
              </a:rPr>
              <a:t>https://goo.gl/EJSCX7</a:t>
            </a:r>
            <a:endParaRPr lang="es-ES_tradnl" sz="5882" spc="-300" dirty="0">
              <a:solidFill>
                <a:srgbClr val="00B0F0"/>
              </a:solidFill>
            </a:endParaRPr>
          </a:p>
          <a:p>
            <a:pPr algn="ctr"/>
            <a:endParaRPr lang="es-ES_tradnl" sz="5882" spc="-300" dirty="0">
              <a:solidFill>
                <a:schemeClr val="accent2">
                  <a:lumMod val="75000"/>
                </a:schemeClr>
              </a:solidFill>
            </a:endParaRPr>
          </a:p>
        </p:txBody>
      </p:sp>
    </p:spTree>
    <p:extLst>
      <p:ext uri="{BB962C8B-B14F-4D97-AF65-F5344CB8AC3E}">
        <p14:creationId xmlns:p14="http://schemas.microsoft.com/office/powerpoint/2010/main" val="72317897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783" y="1364639"/>
            <a:ext cx="8228433" cy="1740068"/>
          </a:xfrm>
          <a:prstGeom prst="rect">
            <a:avLst/>
          </a:prstGeom>
        </p:spPr>
        <p:txBody>
          <a:bodyPr vert="horz" lIns="91427" tIns="45714" rIns="91427" bIns="45714" rtlCol="0" anchor="ctr">
            <a:noAutofit/>
          </a:bodyPr>
          <a:lstStyle>
            <a:lvl1pPr algn="l" defTabSz="457200" rtl="0" eaLnBrk="1" latinLnBrk="0" hangingPunct="1">
              <a:spcBef>
                <a:spcPct val="0"/>
              </a:spcBef>
              <a:buNone/>
              <a:defRPr sz="5400" b="0" i="0" kern="1200">
                <a:solidFill>
                  <a:schemeClr val="tx1"/>
                </a:solidFill>
                <a:latin typeface="Neo Sans Std Medium"/>
                <a:ea typeface="+mj-ea"/>
                <a:cs typeface="Neo Sans Std Medium"/>
              </a:defRPr>
            </a:lvl1pPr>
          </a:lstStyle>
          <a:p>
            <a:pPr algn="ctr"/>
            <a:r>
              <a:rPr lang="es-ES_tradnl" sz="5882" spc="-300" dirty="0">
                <a:solidFill>
                  <a:schemeClr val="accent2">
                    <a:lumMod val="75000"/>
                  </a:schemeClr>
                </a:solidFill>
              </a:rPr>
              <a:t>Primero, repasemos conceptos básicos</a:t>
            </a:r>
          </a:p>
        </p:txBody>
      </p:sp>
    </p:spTree>
    <p:extLst>
      <p:ext uri="{BB962C8B-B14F-4D97-AF65-F5344CB8AC3E}">
        <p14:creationId xmlns:p14="http://schemas.microsoft.com/office/powerpoint/2010/main" val="393192512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784" y="372885"/>
            <a:ext cx="8228433" cy="857129"/>
          </a:xfrm>
        </p:spPr>
        <p:txBody>
          <a:bodyPr/>
          <a:lstStyle/>
          <a:p>
            <a:pPr algn="ctr"/>
            <a:r>
              <a:rPr lang="en-US" sz="2400" dirty="0"/>
              <a:t>Xamarin – </a:t>
            </a:r>
            <a:r>
              <a:rPr lang="en-US" sz="2400" dirty="0" err="1"/>
              <a:t>Solución</a:t>
            </a:r>
            <a:r>
              <a:rPr lang="en-US" sz="2400" dirty="0"/>
              <a:t> </a:t>
            </a:r>
            <a:r>
              <a:rPr lang="en-US" sz="2400" dirty="0" err="1"/>
              <a:t>completa</a:t>
            </a:r>
            <a:r>
              <a:rPr lang="en-US" sz="2400" dirty="0"/>
              <a:t> para el Desarrollo </a:t>
            </a:r>
            <a:r>
              <a:rPr lang="en-US" sz="2400" dirty="0" err="1"/>
              <a:t>móvil</a:t>
            </a:r>
            <a:endParaRPr lang="en-US" sz="2400" dirty="0"/>
          </a:p>
        </p:txBody>
      </p:sp>
      <p:pic>
        <p:nvPicPr>
          <p:cNvPr id="6" name="Picture 5"/>
          <p:cNvPicPr>
            <a:picLocks/>
          </p:cNvPicPr>
          <p:nvPr/>
        </p:nvPicPr>
        <p:blipFill>
          <a:blip r:embed="rId3">
            <a:duotone>
              <a:prstClr val="black"/>
              <a:srgbClr val="2B84D2">
                <a:tint val="45000"/>
                <a:satMod val="400000"/>
              </a:srgbClr>
            </a:duotone>
          </a:blip>
          <a:stretch>
            <a:fillRect/>
          </a:stretch>
        </p:blipFill>
        <p:spPr>
          <a:xfrm>
            <a:off x="-1568706" y="2245384"/>
            <a:ext cx="13714055" cy="171426"/>
          </a:xfrm>
          <a:prstGeom prst="rect">
            <a:avLst/>
          </a:prstGeom>
        </p:spPr>
      </p:pic>
      <p:pic>
        <p:nvPicPr>
          <p:cNvPr id="7" name="Picture 6"/>
          <p:cNvPicPr>
            <a:picLocks noChangeAspect="1"/>
          </p:cNvPicPr>
          <p:nvPr/>
        </p:nvPicPr>
        <p:blipFill>
          <a:blip r:embed="rId4"/>
          <a:stretch>
            <a:fillRect/>
          </a:stretch>
        </p:blipFill>
        <p:spPr>
          <a:xfrm>
            <a:off x="1722198" y="1737699"/>
            <a:ext cx="1940910" cy="1976317"/>
          </a:xfrm>
          <a:prstGeom prst="rect">
            <a:avLst/>
          </a:prstGeom>
        </p:spPr>
      </p:pic>
      <p:pic>
        <p:nvPicPr>
          <p:cNvPr id="8" name="Picture 7"/>
          <p:cNvPicPr>
            <a:picLocks noChangeAspect="1"/>
          </p:cNvPicPr>
          <p:nvPr/>
        </p:nvPicPr>
        <p:blipFill>
          <a:blip r:embed="rId5"/>
          <a:stretch>
            <a:fillRect/>
          </a:stretch>
        </p:blipFill>
        <p:spPr>
          <a:xfrm>
            <a:off x="3606427" y="1737699"/>
            <a:ext cx="1937692" cy="1976317"/>
          </a:xfrm>
          <a:prstGeom prst="rect">
            <a:avLst/>
          </a:prstGeom>
        </p:spPr>
      </p:pic>
      <p:pic>
        <p:nvPicPr>
          <p:cNvPr id="9" name="Picture 8"/>
          <p:cNvPicPr>
            <a:picLocks noChangeAspect="1"/>
          </p:cNvPicPr>
          <p:nvPr/>
        </p:nvPicPr>
        <p:blipFill>
          <a:blip r:embed="rId6"/>
          <a:stretch>
            <a:fillRect/>
          </a:stretch>
        </p:blipFill>
        <p:spPr>
          <a:xfrm>
            <a:off x="-162032" y="1737699"/>
            <a:ext cx="1940910" cy="1976317"/>
          </a:xfrm>
          <a:prstGeom prst="rect">
            <a:avLst/>
          </a:prstGeom>
        </p:spPr>
      </p:pic>
      <p:pic>
        <p:nvPicPr>
          <p:cNvPr id="10" name="Picture 9"/>
          <p:cNvPicPr>
            <a:picLocks noChangeAspect="1"/>
          </p:cNvPicPr>
          <p:nvPr/>
        </p:nvPicPr>
        <p:blipFill>
          <a:blip r:embed="rId7"/>
          <a:stretch>
            <a:fillRect/>
          </a:stretch>
        </p:blipFill>
        <p:spPr>
          <a:xfrm>
            <a:off x="7371671" y="1737699"/>
            <a:ext cx="1940910" cy="1976317"/>
          </a:xfrm>
          <a:prstGeom prst="rect">
            <a:avLst/>
          </a:prstGeom>
        </p:spPr>
      </p:pic>
      <p:pic>
        <p:nvPicPr>
          <p:cNvPr id="11" name="Picture 10"/>
          <p:cNvPicPr>
            <a:picLocks noChangeAspect="1"/>
          </p:cNvPicPr>
          <p:nvPr/>
        </p:nvPicPr>
        <p:blipFill>
          <a:blip r:embed="rId8"/>
          <a:stretch>
            <a:fillRect/>
          </a:stretch>
        </p:blipFill>
        <p:spPr>
          <a:xfrm>
            <a:off x="5487440" y="1737699"/>
            <a:ext cx="1940910" cy="1976317"/>
          </a:xfrm>
          <a:prstGeom prst="rect">
            <a:avLst/>
          </a:prstGeom>
        </p:spPr>
      </p:pic>
      <p:sp>
        <p:nvSpPr>
          <p:cNvPr id="12" name="Rectangle 11"/>
          <p:cNvSpPr/>
          <p:nvPr/>
        </p:nvSpPr>
        <p:spPr bwMode="auto">
          <a:xfrm>
            <a:off x="1" y="2924495"/>
            <a:ext cx="9144000" cy="111426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8570" tIns="68570" rIns="25717" bIns="25717" rtlCol="0" anchor="b" anchorCtr="0"/>
          <a:lstStyle/>
          <a:p>
            <a:pPr algn="ctr" defTabSz="699188"/>
            <a:endParaRPr lang="en-US" sz="6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TextBox 12"/>
          <p:cNvSpPr txBox="1"/>
          <p:nvPr/>
        </p:nvSpPr>
        <p:spPr>
          <a:xfrm>
            <a:off x="60138" y="3170141"/>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a:gradFill>
                  <a:gsLst>
                    <a:gs pos="2917">
                      <a:schemeClr val="tx1"/>
                    </a:gs>
                    <a:gs pos="30000">
                      <a:schemeClr val="tx1"/>
                    </a:gs>
                  </a:gsLst>
                  <a:lin ang="5400000" scaled="0"/>
                </a:gradFill>
              </a:rPr>
              <a:t>Develop</a:t>
            </a:r>
          </a:p>
        </p:txBody>
      </p:sp>
      <p:sp>
        <p:nvSpPr>
          <p:cNvPr id="14" name="TextBox 13"/>
          <p:cNvSpPr txBox="1"/>
          <p:nvPr/>
        </p:nvSpPr>
        <p:spPr>
          <a:xfrm>
            <a:off x="1944368" y="3223026"/>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Testear</a:t>
            </a:r>
            <a:endParaRPr lang="en-US" dirty="0">
              <a:gradFill>
                <a:gsLst>
                  <a:gs pos="2917">
                    <a:schemeClr val="tx1"/>
                  </a:gs>
                  <a:gs pos="30000">
                    <a:schemeClr val="tx1"/>
                  </a:gs>
                </a:gsLst>
                <a:lin ang="5400000" scaled="0"/>
              </a:gradFill>
            </a:endParaRPr>
          </a:p>
        </p:txBody>
      </p:sp>
      <p:sp>
        <p:nvSpPr>
          <p:cNvPr id="15" name="TextBox 14"/>
          <p:cNvSpPr txBox="1"/>
          <p:nvPr/>
        </p:nvSpPr>
        <p:spPr>
          <a:xfrm>
            <a:off x="3825829" y="3223026"/>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a:gradFill>
                  <a:gsLst>
                    <a:gs pos="2917">
                      <a:schemeClr val="tx1"/>
                    </a:gs>
                    <a:gs pos="30000">
                      <a:schemeClr val="tx1"/>
                    </a:gs>
                  </a:gsLst>
                  <a:lin ang="5400000" scaled="0"/>
                </a:gradFill>
              </a:rPr>
              <a:t>Build</a:t>
            </a:r>
          </a:p>
        </p:txBody>
      </p:sp>
      <p:sp>
        <p:nvSpPr>
          <p:cNvPr id="16" name="TextBox 15"/>
          <p:cNvSpPr txBox="1"/>
          <p:nvPr/>
        </p:nvSpPr>
        <p:spPr>
          <a:xfrm>
            <a:off x="5712752" y="3243184"/>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Distribuir</a:t>
            </a:r>
            <a:endParaRPr lang="en-US" dirty="0">
              <a:gradFill>
                <a:gsLst>
                  <a:gs pos="2917">
                    <a:schemeClr val="tx1"/>
                  </a:gs>
                  <a:gs pos="30000">
                    <a:schemeClr val="tx1"/>
                  </a:gs>
                </a:gsLst>
                <a:lin ang="5400000" scaled="0"/>
              </a:gradFill>
            </a:endParaRPr>
          </a:p>
        </p:txBody>
      </p:sp>
      <p:sp>
        <p:nvSpPr>
          <p:cNvPr id="17" name="TextBox 16"/>
          <p:cNvSpPr txBox="1"/>
          <p:nvPr/>
        </p:nvSpPr>
        <p:spPr>
          <a:xfrm>
            <a:off x="7596983" y="3223027"/>
            <a:ext cx="1490286" cy="470868"/>
          </a:xfrm>
          <a:prstGeom prst="rect">
            <a:avLst/>
          </a:prstGeom>
          <a:noFill/>
        </p:spPr>
        <p:txBody>
          <a:bodyPr wrap="square" lIns="137141" tIns="109713" rIns="137141" bIns="109713" rtlCol="0">
            <a:spAutoFit/>
          </a:bodyPr>
          <a:lstStyle/>
          <a:p>
            <a:pPr algn="ctr">
              <a:lnSpc>
                <a:spcPct val="90000"/>
              </a:lnSpc>
              <a:spcAft>
                <a:spcPts val="450"/>
              </a:spcAft>
            </a:pPr>
            <a:r>
              <a:rPr lang="en-US" dirty="0" err="1">
                <a:gradFill>
                  <a:gsLst>
                    <a:gs pos="2917">
                      <a:schemeClr val="tx1"/>
                    </a:gs>
                    <a:gs pos="30000">
                      <a:schemeClr val="tx1"/>
                    </a:gs>
                  </a:gsLst>
                  <a:lin ang="5400000" scaled="0"/>
                </a:gradFill>
              </a:rPr>
              <a:t>Monitorear</a:t>
            </a:r>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801670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187</TotalTime>
  <Words>2147</Words>
  <Application>Microsoft Office PowerPoint</Application>
  <PresentationFormat>Presentación en pantalla (16:9)</PresentationFormat>
  <Paragraphs>424</Paragraphs>
  <Slides>47</Slides>
  <Notes>29</Notes>
  <HiddenSlides>0</HiddenSlides>
  <MMClips>0</MMClips>
  <ScaleCrop>false</ScaleCrop>
  <HeadingPairs>
    <vt:vector size="6" baseType="variant">
      <vt:variant>
        <vt:lpstr>Fuentes usadas</vt:lpstr>
      </vt:variant>
      <vt:variant>
        <vt:i4>14</vt:i4>
      </vt:variant>
      <vt:variant>
        <vt:lpstr>Tema</vt:lpstr>
      </vt:variant>
      <vt:variant>
        <vt:i4>1</vt:i4>
      </vt:variant>
      <vt:variant>
        <vt:lpstr>Títulos de diapositiva</vt:lpstr>
      </vt:variant>
      <vt:variant>
        <vt:i4>47</vt:i4>
      </vt:variant>
    </vt:vector>
  </HeadingPairs>
  <TitlesOfParts>
    <vt:vector size="62" baseType="lpstr">
      <vt:lpstr>Wingdings</vt:lpstr>
      <vt:lpstr>Consolas</vt:lpstr>
      <vt:lpstr>Helvetica</vt:lpstr>
      <vt:lpstr>Neo Sans Std Medium</vt:lpstr>
      <vt:lpstr>Calibri</vt:lpstr>
      <vt:lpstr>Segoe UI Semilight</vt:lpstr>
      <vt:lpstr>Segoe UI </vt:lpstr>
      <vt:lpstr>Segoe UI</vt:lpstr>
      <vt:lpstr>Helvetica Light</vt:lpstr>
      <vt:lpstr>Segoe UI Semibold</vt:lpstr>
      <vt:lpstr>Roboto</vt:lpstr>
      <vt:lpstr>Arial</vt:lpstr>
      <vt:lpstr>Myriad Pro</vt:lpstr>
      <vt:lpstr>Roboto Condensed</vt:lpstr>
      <vt:lpstr>Simple Light</vt:lpstr>
      <vt:lpstr>SVQXDG Taller Xamarin</vt:lpstr>
      <vt:lpstr>Javier Suárez Ruiz</vt:lpstr>
      <vt:lpstr>El taller</vt:lpstr>
      <vt:lpstr>La App</vt:lpstr>
      <vt:lpstr>La App</vt:lpstr>
      <vt:lpstr>Presentación de PowerPoint</vt:lpstr>
      <vt:lpstr>Presentación de PowerPoint</vt:lpstr>
      <vt:lpstr>Presentación de PowerPoint</vt:lpstr>
      <vt:lpstr>Xamarin – Solución completa para el Desarrollo móvil</vt:lpstr>
      <vt:lpstr>Código nativo</vt:lpstr>
      <vt:lpstr>Escribe una vez, corre en todos</vt:lpstr>
      <vt:lpstr>El enfoque de Xamarin</vt:lpstr>
      <vt:lpstr>Xamarin + Xamarin.Forms</vt:lpstr>
      <vt:lpstr>El enfoque de Xamarin</vt:lpstr>
      <vt:lpstr>Presentación de PowerPoint</vt:lpstr>
      <vt:lpstr>Rendimiento nativo</vt:lpstr>
      <vt:lpstr>Open Source – open.xamarin.com</vt:lpstr>
      <vt:lpstr>C# mola</vt:lpstr>
      <vt:lpstr>C# mola</vt:lpstr>
      <vt:lpstr>¿Cómo funciona es Xamarin?</vt:lpstr>
      <vt:lpstr>Windows APIs</vt:lpstr>
      <vt:lpstr>iOS – Acceso al 100% de las APIs</vt:lpstr>
      <vt:lpstr>Android – Acceso al 100%de las  APIs</vt:lpstr>
      <vt:lpstr>Cualquier cosa que puedas hacer con Objective-C, Swift, o Java se puede hacer con C# y Visual Studio con Xamarin.</vt:lpstr>
      <vt:lpstr>La clave, compartir código</vt:lpstr>
      <vt:lpstr>Portable Class Libraries</vt:lpstr>
      <vt:lpstr>Presentación de PowerPoint</vt:lpstr>
      <vt:lpstr>Conoce Xamarin.Forms</vt:lpstr>
      <vt:lpstr>Xamarin + Xamarin.Forms</vt:lpstr>
      <vt:lpstr>¿Qué se incluye?</vt:lpstr>
      <vt:lpstr>Layouts</vt:lpstr>
      <vt:lpstr>Controles</vt:lpstr>
      <vt:lpstr>A practicar: Vistas básicas</vt:lpstr>
      <vt:lpstr>Presentación de PowerPoint</vt:lpstr>
      <vt:lpstr>Presentación de PowerPoint</vt:lpstr>
      <vt:lpstr>Presentación de PowerPoint</vt:lpstr>
      <vt:lpstr>Presentación de PowerPoint</vt:lpstr>
      <vt:lpstr>Continuamos: MVVM</vt:lpstr>
      <vt:lpstr>Peticiones Http -&gt; 100% compartidas</vt:lpstr>
      <vt:lpstr>Continuamos: Servicio REST</vt:lpstr>
      <vt:lpstr>La clase NavigationPage</vt:lpstr>
      <vt:lpstr>Navegación</vt:lpstr>
      <vt:lpstr>Navegar hacia delante</vt:lpstr>
      <vt:lpstr>Detalles de una película</vt:lpstr>
      <vt:lpstr>Aplicación completa</vt:lpstr>
      <vt:lpstr>P&amp;R</vt:lpstr>
      <vt:lpstr>Gracias a todos!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Connect();</dc:title>
  <cp:lastModifiedBy>Javier Suárez Ruiz</cp:lastModifiedBy>
  <cp:revision>44</cp:revision>
  <dcterms:modified xsi:type="dcterms:W3CDTF">2017-11-26T11:40:05Z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bethma@microsoft.com</vt:lpwstr>
  </property>
  <property fmtid="{D5CDD505-2E9C-101B-9397-08002B2CF9AE}" pid="5" name="MSIP_Label_f42aa342-8706-4288-bd11-ebb85995028c_SetDate">
    <vt:lpwstr>2017-11-17T18:00:55.6543177Z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